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2.xml" ContentType="application/vnd.openxmlformats-officedocument.drawingml.chart+xml"/>
  <Override PartName="/ppt/notesSlides/notesSlide19.xml" ContentType="application/vnd.openxmlformats-officedocument.presentationml.notesSlide+xml"/>
  <Override PartName="/ppt/charts/chart3.xml" ContentType="application/vnd.openxmlformats-officedocument.drawingml.chart+xml"/>
  <Override PartName="/ppt/notesSlides/notesSlide20.xml" ContentType="application/vnd.openxmlformats-officedocument.presentationml.notesSlide+xml"/>
  <Override PartName="/ppt/charts/chart4.xml" ContentType="application/vnd.openxmlformats-officedocument.drawingml.chart+xml"/>
  <Override PartName="/ppt/notesSlides/notesSlide21.xml" ContentType="application/vnd.openxmlformats-officedocument.presentationml.notesSlide+xml"/>
  <Override PartName="/ppt/charts/chart5.xml" ContentType="application/vnd.openxmlformats-officedocument.drawingml.chart+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6" r:id="rId2"/>
  </p:sldMasterIdLst>
  <p:notesMasterIdLst>
    <p:notesMasterId r:id="rId4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343" r:id="rId31"/>
    <p:sldId id="284" r:id="rId32"/>
    <p:sldId id="285" r:id="rId33"/>
    <p:sldId id="286" r:id="rId34"/>
    <p:sldId id="287" r:id="rId35"/>
    <p:sldId id="288" r:id="rId36"/>
    <p:sldId id="289" r:id="rId37"/>
    <p:sldId id="290" r:id="rId38"/>
    <p:sldId id="291" r:id="rId39"/>
    <p:sldId id="292" r:id="rId40"/>
    <p:sldId id="293" r:id="rId4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8435" autoAdjust="0"/>
  </p:normalViewPr>
  <p:slideViewPr>
    <p:cSldViewPr snapToGrid="0">
      <p:cViewPr varScale="1">
        <p:scale>
          <a:sx n="49" d="100"/>
          <a:sy n="49" d="100"/>
        </p:scale>
        <p:origin x="1656"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image" Target="../media/image7.png"/></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image" Target="../media/image7.png"/></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image" Target="../media/image7.png"/></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image" Target="../media/image7.png"/></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265567"/>
          <c:y val="0.265567"/>
          <c:w val="0.46886499999999998"/>
          <c:h val="0.45636500000000002"/>
        </c:manualLayout>
      </c:layout>
      <c:pieChart>
        <c:varyColors val="0"/>
        <c:ser>
          <c:idx val="0"/>
          <c:order val="0"/>
          <c:tx>
            <c:strRef>
              <c:f>Sheet1!$A$2</c:f>
              <c:strCache>
                <c:ptCount val="1"/>
                <c:pt idx="0">
                  <c:v>Tests</c:v>
                </c:pt>
              </c:strCache>
            </c:strRef>
          </c:tx>
          <c:spPr>
            <a:solidFill>
              <a:schemeClr val="accent1"/>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0330-46D1-9F48-CCCAC9BBD807}"/>
              </c:ext>
            </c:extLst>
          </c:dPt>
          <c:dPt>
            <c:idx val="1"/>
            <c:bubble3D val="0"/>
            <c:spPr>
              <a:solidFill>
                <a:schemeClr val="accent2"/>
              </a:solidFill>
              <a:ln w="6350" cap="flat">
                <a:solidFill>
                  <a:srgbClr val="FFFFFF"/>
                </a:solidFill>
                <a:prstDash val="solid"/>
                <a:miter lim="800000"/>
              </a:ln>
              <a:effectLst/>
            </c:spPr>
            <c:extLst>
              <c:ext xmlns:c16="http://schemas.microsoft.com/office/drawing/2014/chart" uri="{C3380CC4-5D6E-409C-BE32-E72D297353CC}">
                <c16:uniqueId val="{00000003-0330-46D1-9F48-CCCAC9BBD807}"/>
              </c:ext>
            </c:extLst>
          </c:dPt>
          <c:dPt>
            <c:idx val="2"/>
            <c:bubble3D val="0"/>
            <c:spPr>
              <a:solidFill>
                <a:schemeClr val="accent3"/>
              </a:solidFill>
              <a:ln w="6350" cap="flat">
                <a:solidFill>
                  <a:srgbClr val="FFFFFF"/>
                </a:solidFill>
                <a:prstDash val="solid"/>
                <a:miter lim="800000"/>
              </a:ln>
              <a:effectLst/>
            </c:spPr>
            <c:extLst>
              <c:ext xmlns:c16="http://schemas.microsoft.com/office/drawing/2014/chart" uri="{C3380CC4-5D6E-409C-BE32-E72D297353CC}">
                <c16:uniqueId val="{00000005-0330-46D1-9F48-CCCAC9BBD807}"/>
              </c:ext>
            </c:extLst>
          </c:dPt>
          <c:dPt>
            <c:idx val="3"/>
            <c:bubble3D val="0"/>
            <c:spPr>
              <a:solidFill>
                <a:schemeClr val="accent4"/>
              </a:solidFill>
              <a:ln w="6350" cap="flat">
                <a:solidFill>
                  <a:srgbClr val="FFFFFF"/>
                </a:solidFill>
                <a:prstDash val="solid"/>
                <a:miter lim="800000"/>
              </a:ln>
              <a:effectLst/>
            </c:spPr>
            <c:extLst>
              <c:ext xmlns:c16="http://schemas.microsoft.com/office/drawing/2014/chart" uri="{C3380CC4-5D6E-409C-BE32-E72D297353CC}">
                <c16:uniqueId val="{00000007-0330-46D1-9F48-CCCAC9BBD807}"/>
              </c:ext>
            </c:extLst>
          </c:dPt>
          <c:dPt>
            <c:idx val="4"/>
            <c:bubble3D val="0"/>
            <c:spPr>
              <a:solidFill>
                <a:schemeClr val="accent5"/>
              </a:solidFill>
              <a:ln w="6350" cap="flat">
                <a:solidFill>
                  <a:srgbClr val="FFFFFF"/>
                </a:solidFill>
                <a:prstDash val="solid"/>
                <a:miter lim="800000"/>
              </a:ln>
              <a:effectLst/>
            </c:spPr>
            <c:extLst>
              <c:ext xmlns:c16="http://schemas.microsoft.com/office/drawing/2014/chart" uri="{C3380CC4-5D6E-409C-BE32-E72D297353CC}">
                <c16:uniqueId val="{00000009-0330-46D1-9F48-CCCAC9BBD807}"/>
              </c:ext>
            </c:extLst>
          </c:dPt>
          <c:dPt>
            <c:idx val="5"/>
            <c:bubble3D val="0"/>
            <c:spPr>
              <a:solidFill>
                <a:schemeClr val="accent6"/>
              </a:solidFill>
              <a:ln w="6350" cap="flat">
                <a:solidFill>
                  <a:srgbClr val="FFFFFF"/>
                </a:solidFill>
                <a:prstDash val="solid"/>
                <a:miter lim="800000"/>
              </a:ln>
              <a:effectLst/>
            </c:spPr>
            <c:extLst>
              <c:ext xmlns:c16="http://schemas.microsoft.com/office/drawing/2014/chart" uri="{C3380CC4-5D6E-409C-BE32-E72D297353CC}">
                <c16:uniqueId val="{0000000B-0330-46D1-9F48-CCCAC9BBD807}"/>
              </c:ext>
            </c:extLst>
          </c:dPt>
          <c:dPt>
            <c:idx val="6"/>
            <c:bubble3D val="0"/>
            <c:spPr>
              <a:solidFill>
                <a:srgbClr val="5882CC"/>
              </a:solidFill>
              <a:ln w="6350" cap="flat">
                <a:solidFill>
                  <a:srgbClr val="FFFFFF"/>
                </a:solidFill>
                <a:prstDash val="solid"/>
                <a:miter lim="800000"/>
              </a:ln>
              <a:effectLst/>
            </c:spPr>
            <c:extLst>
              <c:ext xmlns:c16="http://schemas.microsoft.com/office/drawing/2014/chart" uri="{C3380CC4-5D6E-409C-BE32-E72D297353CC}">
                <c16:uniqueId val="{0000000D-0330-46D1-9F48-CCCAC9BBD807}"/>
              </c:ext>
            </c:extLst>
          </c:dPt>
          <c:dPt>
            <c:idx val="7"/>
            <c:bubble3D val="0"/>
            <c:spPr>
              <a:solidFill>
                <a:srgbClr val="EF8D4B"/>
              </a:solidFill>
              <a:ln w="6350" cap="flat">
                <a:solidFill>
                  <a:srgbClr val="FFFFFF"/>
                </a:solidFill>
                <a:prstDash val="solid"/>
                <a:miter lim="800000"/>
              </a:ln>
              <a:effectLst/>
            </c:spPr>
            <c:extLst>
              <c:ext xmlns:c16="http://schemas.microsoft.com/office/drawing/2014/chart" uri="{C3380CC4-5D6E-409C-BE32-E72D297353CC}">
                <c16:uniqueId val="{0000000F-0330-46D1-9F48-CCCAC9BBD807}"/>
              </c:ext>
            </c:extLst>
          </c:dPt>
          <c:dPt>
            <c:idx val="8"/>
            <c:bubble3D val="0"/>
            <c:spPr>
              <a:solidFill>
                <a:srgbClr val="B1B1B1"/>
              </a:solidFill>
              <a:ln w="6350" cap="flat">
                <a:solidFill>
                  <a:srgbClr val="FFFFFF"/>
                </a:solidFill>
                <a:prstDash val="solid"/>
                <a:miter lim="800000"/>
              </a:ln>
              <a:effectLst/>
            </c:spPr>
            <c:extLst>
              <c:ext xmlns:c16="http://schemas.microsoft.com/office/drawing/2014/chart" uri="{C3380CC4-5D6E-409C-BE32-E72D297353CC}">
                <c16:uniqueId val="{00000011-0330-46D1-9F48-CCCAC9BBD807}"/>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0330-46D1-9F48-CCCAC9BBD807}"/>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0330-46D1-9F48-CCCAC9BBD807}"/>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0330-46D1-9F48-CCCAC9BBD807}"/>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0330-46D1-9F48-CCCAC9BBD807}"/>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0330-46D1-9F48-CCCAC9BBD807}"/>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0330-46D1-9F48-CCCAC9BBD807}"/>
                </c:ext>
              </c:extLst>
            </c:dLbl>
            <c:dLbl>
              <c:idx val="6"/>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0330-46D1-9F48-CCCAC9BBD807}"/>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0330-46D1-9F48-CCCAC9BBD807}"/>
                </c:ext>
              </c:extLst>
            </c:dLbl>
            <c:dLbl>
              <c:idx val="8"/>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11-0330-46D1-9F48-CCCAC9BBD807}"/>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0330-46D1-9F48-CCCAC9BBD807}"/>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4170800000000001"/>
          <c:y val="9.38277E-2"/>
          <c:w val="0.65329199999999998"/>
          <c:h val="0.75538300000000003"/>
        </c:manualLayout>
      </c:layout>
      <c:barChart>
        <c:barDir val="col"/>
        <c:grouping val="clustered"/>
        <c:varyColors val="0"/>
        <c:ser>
          <c:idx val="0"/>
          <c:order val="0"/>
          <c:tx>
            <c:strRef>
              <c:f>Sheet1!$A$2</c:f>
              <c:strCache>
                <c:ptCount val="1"/>
                <c:pt idx="0">
                  <c:v>Region 1</c:v>
                </c:pt>
              </c:strCache>
            </c:strRef>
          </c:tx>
          <c:spPr>
            <a:blipFill rotWithShape="1">
              <a:blip xmlns:r="http://schemas.openxmlformats.org/officeDocument/2006/relationships" r:embed="rId1"/>
              <a:srcRect/>
              <a:tile tx="0" ty="0" sx="100000" sy="100000" flip="none" algn="tl"/>
            </a:blipFill>
            <a:ln w="12700" cap="flat">
              <a:noFill/>
              <a:miter lim="400000"/>
            </a:ln>
            <a:effectLst>
              <a:outerShdw blurRad="50800" dist="12700" algn="tl">
                <a:srgbClr val="000000">
                  <a:alpha val="50000"/>
                </a:srgbClr>
              </a:outerShdw>
            </a:effectLst>
          </c:spPr>
          <c:invertIfNegative val="0"/>
          <c:dLbls>
            <c:numFmt formatCode="#,##0" sourceLinked="0"/>
            <c:spPr>
              <a:noFill/>
              <a:ln>
                <a:noFill/>
              </a:ln>
              <a:effectLst/>
            </c:spPr>
            <c:txPr>
              <a:bodyPr/>
              <a:lstStyle/>
              <a:p>
                <a:pPr>
                  <a:defRPr sz="4000" b="0" i="0" u="none" strike="noStrike">
                    <a:solidFill>
                      <a:srgbClr val="FFFFFF"/>
                    </a:solidFill>
                    <a:effectLst>
                      <a:outerShdw blurRad="127000" dist="65163" dir="2388334" algn="tl">
                        <a:srgbClr val="000000">
                          <a:alpha val="79310"/>
                        </a:srgbClr>
                      </a:outerShdw>
                    </a:effectLst>
                    <a:latin typeface="Gill San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Sheet1!$B$1:$B$1</c:f>
              <c:strCache>
                <c:ptCount val="1"/>
                <c:pt idx="0">
                  <c:v>Coverage</c:v>
                </c:pt>
              </c:strCache>
            </c:strRef>
          </c:cat>
          <c:val>
            <c:numRef>
              <c:f>Sheet1!$B$2:$B$2</c:f>
              <c:numCache>
                <c:formatCode>General</c:formatCode>
                <c:ptCount val="1"/>
                <c:pt idx="0">
                  <c:v>63</c:v>
                </c:pt>
              </c:numCache>
            </c:numRef>
          </c:val>
          <c:extLst>
            <c:ext xmlns:c16="http://schemas.microsoft.com/office/drawing/2014/chart" uri="{C3380CC4-5D6E-409C-BE32-E72D297353CC}">
              <c16:uniqueId val="{00000000-9692-4543-8F97-7286E82C761F}"/>
            </c:ext>
          </c:extLst>
        </c:ser>
        <c:dLbls>
          <c:showLegendKey val="0"/>
          <c:showVal val="0"/>
          <c:showCatName val="0"/>
          <c:showSerName val="0"/>
          <c:showPercent val="0"/>
          <c:showBubbleSize val="0"/>
        </c:dLbls>
        <c:gapWidth val="40"/>
        <c:axId val="2094734552"/>
        <c:axId val="2094734553"/>
      </c:bar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0"/>
          <a:lstStyle/>
          <a:p>
            <a:pPr>
              <a:defRPr sz="4800" b="0" i="0" u="none" strike="noStrike">
                <a:solidFill>
                  <a:srgbClr val="000000"/>
                </a:solidFill>
                <a:latin typeface="Gill Sans"/>
              </a:defRPr>
            </a:pPr>
            <a:endParaRPr lang="en-US"/>
          </a:p>
        </c:txPr>
        <c:crossAx val="2094734553"/>
        <c:crosses val="autoZero"/>
        <c:auto val="1"/>
        <c:lblAlgn val="ctr"/>
        <c:lblOffset val="100"/>
        <c:noMultiLvlLbl val="1"/>
      </c:catAx>
      <c:valAx>
        <c:axId val="2094734553"/>
        <c:scaling>
          <c:orientation val="minMax"/>
          <c:max val="100"/>
          <c:min val="0"/>
        </c:scaling>
        <c:delete val="0"/>
        <c:axPos val="l"/>
        <c:majorGridlines>
          <c:spPr>
            <a:ln w="12700" cap="flat">
              <a:solidFill>
                <a:srgbClr val="B8B8B8"/>
              </a:solidFill>
              <a:prstDash val="solid"/>
              <a:miter lim="400000"/>
            </a:ln>
          </c:spPr>
        </c:majorGridlines>
        <c:numFmt formatCode="#,##0" sourceLinked="0"/>
        <c:majorTickMark val="none"/>
        <c:minorTickMark val="none"/>
        <c:tickLblPos val="nextTo"/>
        <c:spPr>
          <a:ln w="12700" cap="flat">
            <a:noFill/>
            <a:prstDash val="solid"/>
            <a:miter lim="400000"/>
          </a:ln>
        </c:spPr>
        <c:txPr>
          <a:bodyPr rot="0"/>
          <a:lstStyle/>
          <a:p>
            <a:pPr>
              <a:defRPr sz="4800" b="0" i="0" u="none" strike="noStrike">
                <a:solidFill>
                  <a:srgbClr val="000000"/>
                </a:solidFill>
                <a:latin typeface="Gill Sans"/>
              </a:defRPr>
            </a:pPr>
            <a:endParaRPr lang="en-US"/>
          </a:p>
        </c:txPr>
        <c:crossAx val="2094734552"/>
        <c:crosses val="autoZero"/>
        <c:crossBetween val="between"/>
        <c:majorUnit val="25"/>
        <c:minorUnit val="12.5"/>
      </c:valAx>
      <c:spPr>
        <a:noFill/>
        <a:ln w="12700" cap="flat">
          <a:noFill/>
          <a:miter lim="400000"/>
        </a:ln>
        <a:effectLst/>
      </c:spPr>
    </c:plotArea>
    <c:plotVisOnly val="1"/>
    <c:dispBlanksAs val="gap"/>
    <c:showDLblsOverMax val="1"/>
  </c:chart>
  <c:spPr>
    <a:noFill/>
    <a:ln>
      <a:noFill/>
    </a:ln>
    <a:effectLst/>
  </c:spPr>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5459200000000002"/>
          <c:y val="9.38277E-2"/>
          <c:w val="0.64040799999999998"/>
          <c:h val="0.75538300000000003"/>
        </c:manualLayout>
      </c:layout>
      <c:barChart>
        <c:barDir val="col"/>
        <c:grouping val="clustered"/>
        <c:varyColors val="0"/>
        <c:ser>
          <c:idx val="0"/>
          <c:order val="0"/>
          <c:tx>
            <c:strRef>
              <c:f>Sheet1!$A$2</c:f>
              <c:strCache>
                <c:ptCount val="1"/>
                <c:pt idx="0">
                  <c:v>Region 1</c:v>
                </c:pt>
              </c:strCache>
            </c:strRef>
          </c:tx>
          <c:spPr>
            <a:blipFill rotWithShape="1">
              <a:blip xmlns:r="http://schemas.openxmlformats.org/officeDocument/2006/relationships" r:embed="rId1"/>
              <a:srcRect/>
              <a:tile tx="0" ty="0" sx="100000" sy="100000" flip="none" algn="tl"/>
            </a:blipFill>
            <a:ln w="12700" cap="flat">
              <a:noFill/>
              <a:miter lim="400000"/>
            </a:ln>
            <a:effectLst>
              <a:outerShdw blurRad="50800" dist="12700" algn="tl">
                <a:srgbClr val="000000">
                  <a:alpha val="50000"/>
                </a:srgbClr>
              </a:outerShdw>
            </a:effectLst>
          </c:spPr>
          <c:invertIfNegative val="0"/>
          <c:dLbls>
            <c:numFmt formatCode="#,##0" sourceLinked="0"/>
            <c:spPr>
              <a:noFill/>
              <a:ln>
                <a:noFill/>
              </a:ln>
              <a:effectLst/>
            </c:spPr>
            <c:txPr>
              <a:bodyPr/>
              <a:lstStyle/>
              <a:p>
                <a:pPr>
                  <a:defRPr sz="4000" b="0" i="0" u="none" strike="noStrike">
                    <a:solidFill>
                      <a:srgbClr val="FFFFFF"/>
                    </a:solidFill>
                    <a:effectLst>
                      <a:outerShdw blurRad="127000" dist="65163" dir="2388334" algn="tl">
                        <a:srgbClr val="000000">
                          <a:alpha val="79310"/>
                        </a:srgbClr>
                      </a:outerShdw>
                    </a:effectLst>
                    <a:latin typeface="Gill San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Sheet1!$B$1:$B$1</c:f>
              <c:strCache>
                <c:ptCount val="1"/>
                <c:pt idx="0">
                  <c:v>Coverage</c:v>
                </c:pt>
              </c:strCache>
            </c:strRef>
          </c:cat>
          <c:val>
            <c:numRef>
              <c:f>Sheet1!$B$2:$B$2</c:f>
              <c:numCache>
                <c:formatCode>General</c:formatCode>
                <c:ptCount val="1"/>
                <c:pt idx="0">
                  <c:v>72</c:v>
                </c:pt>
              </c:numCache>
            </c:numRef>
          </c:val>
          <c:extLst>
            <c:ext xmlns:c16="http://schemas.microsoft.com/office/drawing/2014/chart" uri="{C3380CC4-5D6E-409C-BE32-E72D297353CC}">
              <c16:uniqueId val="{00000000-01CD-4E02-8067-A9302D70A040}"/>
            </c:ext>
          </c:extLst>
        </c:ser>
        <c:dLbls>
          <c:showLegendKey val="0"/>
          <c:showVal val="0"/>
          <c:showCatName val="0"/>
          <c:showSerName val="0"/>
          <c:showPercent val="0"/>
          <c:showBubbleSize val="0"/>
        </c:dLbls>
        <c:gapWidth val="40"/>
        <c:axId val="2094734552"/>
        <c:axId val="2094734553"/>
      </c:bar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0"/>
          <a:lstStyle/>
          <a:p>
            <a:pPr>
              <a:defRPr sz="4800" b="0" i="0" u="none" strike="noStrike">
                <a:solidFill>
                  <a:srgbClr val="000000"/>
                </a:solidFill>
                <a:latin typeface="Gill Sans"/>
              </a:defRPr>
            </a:pPr>
            <a:endParaRPr lang="en-US"/>
          </a:p>
        </c:txPr>
        <c:crossAx val="2094734553"/>
        <c:crosses val="autoZero"/>
        <c:auto val="1"/>
        <c:lblAlgn val="ctr"/>
        <c:lblOffset val="100"/>
        <c:noMultiLvlLbl val="1"/>
      </c:catAx>
      <c:valAx>
        <c:axId val="2094734553"/>
        <c:scaling>
          <c:orientation val="minMax"/>
          <c:max val="100"/>
          <c:min val="0"/>
        </c:scaling>
        <c:delete val="0"/>
        <c:axPos val="l"/>
        <c:majorGridlines>
          <c:spPr>
            <a:ln w="12700" cap="flat">
              <a:solidFill>
                <a:srgbClr val="B8B8B8"/>
              </a:solidFill>
              <a:prstDash val="solid"/>
              <a:miter lim="400000"/>
            </a:ln>
          </c:spPr>
        </c:majorGridlines>
        <c:numFmt formatCode="#,##0" sourceLinked="0"/>
        <c:majorTickMark val="none"/>
        <c:minorTickMark val="none"/>
        <c:tickLblPos val="nextTo"/>
        <c:spPr>
          <a:ln w="12700" cap="flat">
            <a:noFill/>
            <a:prstDash val="solid"/>
            <a:miter lim="400000"/>
          </a:ln>
        </c:spPr>
        <c:txPr>
          <a:bodyPr rot="0"/>
          <a:lstStyle/>
          <a:p>
            <a:pPr>
              <a:defRPr sz="4800" b="0" i="0" u="none" strike="noStrike">
                <a:solidFill>
                  <a:srgbClr val="000000"/>
                </a:solidFill>
                <a:latin typeface="Gill Sans"/>
              </a:defRPr>
            </a:pPr>
            <a:endParaRPr lang="en-US"/>
          </a:p>
        </c:txPr>
        <c:crossAx val="2094734552"/>
        <c:crosses val="autoZero"/>
        <c:crossBetween val="between"/>
        <c:majorUnit val="25"/>
        <c:minorUnit val="12.5"/>
      </c:valAx>
      <c:spPr>
        <a:noFill/>
        <a:ln w="12700" cap="flat">
          <a:noFill/>
          <a:miter lim="400000"/>
        </a:ln>
        <a:effectLst/>
      </c:spPr>
    </c:plotArea>
    <c:plotVisOnly val="1"/>
    <c:dispBlanksAs val="gap"/>
    <c:showDLblsOverMax val="1"/>
  </c:chart>
  <c:spPr>
    <a:noFill/>
    <a:ln>
      <a:noFill/>
    </a:ln>
    <a:effectLst/>
  </c:spPr>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4775800000000001"/>
          <c:y val="9.38277E-2"/>
          <c:w val="0.64724199999999998"/>
          <c:h val="0.75538300000000003"/>
        </c:manualLayout>
      </c:layout>
      <c:barChart>
        <c:barDir val="col"/>
        <c:grouping val="clustered"/>
        <c:varyColors val="0"/>
        <c:ser>
          <c:idx val="0"/>
          <c:order val="0"/>
          <c:tx>
            <c:strRef>
              <c:f>Sheet1!$A$2</c:f>
              <c:strCache>
                <c:ptCount val="1"/>
                <c:pt idx="0">
                  <c:v>Region 1</c:v>
                </c:pt>
              </c:strCache>
            </c:strRef>
          </c:tx>
          <c:spPr>
            <a:blipFill rotWithShape="1">
              <a:blip xmlns:r="http://schemas.openxmlformats.org/officeDocument/2006/relationships" r:embed="rId1"/>
              <a:srcRect/>
              <a:tile tx="0" ty="0" sx="100000" sy="100000" flip="none" algn="tl"/>
            </a:blipFill>
            <a:ln w="12700" cap="flat">
              <a:noFill/>
              <a:miter lim="400000"/>
            </a:ln>
            <a:effectLst>
              <a:outerShdw blurRad="50800" dist="12700" algn="tl">
                <a:srgbClr val="000000">
                  <a:alpha val="50000"/>
                </a:srgbClr>
              </a:outerShdw>
            </a:effectLst>
          </c:spPr>
          <c:invertIfNegative val="0"/>
          <c:dLbls>
            <c:numFmt formatCode="#,##0" sourceLinked="0"/>
            <c:spPr>
              <a:noFill/>
              <a:ln>
                <a:noFill/>
              </a:ln>
              <a:effectLst/>
            </c:spPr>
            <c:txPr>
              <a:bodyPr/>
              <a:lstStyle/>
              <a:p>
                <a:pPr>
                  <a:defRPr sz="4000" b="0" i="0" u="none" strike="noStrike">
                    <a:solidFill>
                      <a:srgbClr val="FFFFFF"/>
                    </a:solidFill>
                    <a:effectLst>
                      <a:outerShdw blurRad="127000" dist="65163" dir="2388334" algn="tl">
                        <a:srgbClr val="000000">
                          <a:alpha val="79310"/>
                        </a:srgbClr>
                      </a:outerShdw>
                    </a:effectLst>
                    <a:latin typeface="Gill San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Sheet1!$B$1:$B$1</c:f>
              <c:strCache>
                <c:ptCount val="1"/>
                <c:pt idx="0">
                  <c:v>Coverage</c:v>
                </c:pt>
              </c:strCache>
            </c:strRef>
          </c:cat>
          <c:val>
            <c:numRef>
              <c:f>Sheet1!$B$2:$B$2</c:f>
              <c:numCache>
                <c:formatCode>General</c:formatCode>
                <c:ptCount val="1"/>
                <c:pt idx="0">
                  <c:v>91</c:v>
                </c:pt>
              </c:numCache>
            </c:numRef>
          </c:val>
          <c:extLst>
            <c:ext xmlns:c16="http://schemas.microsoft.com/office/drawing/2014/chart" uri="{C3380CC4-5D6E-409C-BE32-E72D297353CC}">
              <c16:uniqueId val="{00000000-CDFA-4199-9980-E63E6D69EA8E}"/>
            </c:ext>
          </c:extLst>
        </c:ser>
        <c:dLbls>
          <c:showLegendKey val="0"/>
          <c:showVal val="0"/>
          <c:showCatName val="0"/>
          <c:showSerName val="0"/>
          <c:showPercent val="0"/>
          <c:showBubbleSize val="0"/>
        </c:dLbls>
        <c:gapWidth val="40"/>
        <c:axId val="2094734552"/>
        <c:axId val="2094734553"/>
      </c:bar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0"/>
          <a:lstStyle/>
          <a:p>
            <a:pPr>
              <a:defRPr sz="4800" b="0" i="0" u="none" strike="noStrike">
                <a:solidFill>
                  <a:srgbClr val="000000"/>
                </a:solidFill>
                <a:latin typeface="Gill Sans"/>
              </a:defRPr>
            </a:pPr>
            <a:endParaRPr lang="en-US"/>
          </a:p>
        </c:txPr>
        <c:crossAx val="2094734553"/>
        <c:crosses val="autoZero"/>
        <c:auto val="1"/>
        <c:lblAlgn val="ctr"/>
        <c:lblOffset val="100"/>
        <c:noMultiLvlLbl val="1"/>
      </c:catAx>
      <c:valAx>
        <c:axId val="2094734553"/>
        <c:scaling>
          <c:orientation val="minMax"/>
          <c:max val="100"/>
          <c:min val="0"/>
        </c:scaling>
        <c:delete val="0"/>
        <c:axPos val="l"/>
        <c:majorGridlines>
          <c:spPr>
            <a:ln w="12700" cap="flat">
              <a:solidFill>
                <a:srgbClr val="B8B8B8"/>
              </a:solidFill>
              <a:prstDash val="solid"/>
              <a:miter lim="400000"/>
            </a:ln>
          </c:spPr>
        </c:majorGridlines>
        <c:numFmt formatCode="#,##0" sourceLinked="0"/>
        <c:majorTickMark val="none"/>
        <c:minorTickMark val="none"/>
        <c:tickLblPos val="nextTo"/>
        <c:spPr>
          <a:ln w="12700" cap="flat">
            <a:noFill/>
            <a:prstDash val="solid"/>
            <a:miter lim="400000"/>
          </a:ln>
        </c:spPr>
        <c:txPr>
          <a:bodyPr rot="0"/>
          <a:lstStyle/>
          <a:p>
            <a:pPr>
              <a:defRPr sz="4800" b="0" i="0" u="none" strike="noStrike">
                <a:solidFill>
                  <a:srgbClr val="000000"/>
                </a:solidFill>
                <a:latin typeface="Gill Sans"/>
              </a:defRPr>
            </a:pPr>
            <a:endParaRPr lang="en-US"/>
          </a:p>
        </c:txPr>
        <c:crossAx val="2094734552"/>
        <c:crosses val="autoZero"/>
        <c:crossBetween val="between"/>
        <c:majorUnit val="25"/>
        <c:minorUnit val="12.5"/>
      </c:valAx>
      <c:spPr>
        <a:noFill/>
        <a:ln w="12700" cap="flat">
          <a:noFill/>
          <a:miter lim="400000"/>
        </a:ln>
        <a:effectLst/>
      </c:spPr>
    </c:plotArea>
    <c:plotVisOnly val="1"/>
    <c:dispBlanksAs val="gap"/>
    <c:showDLblsOverMax val="1"/>
  </c:chart>
  <c:spPr>
    <a:noFill/>
    <a:ln>
      <a:noFill/>
    </a:ln>
    <a:effectLst/>
  </c:spPr>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6993100000000001"/>
          <c:y val="9.38277E-2"/>
          <c:w val="0.604738"/>
          <c:h val="0.75538300000000003"/>
        </c:manualLayout>
      </c:layout>
      <c:barChart>
        <c:barDir val="col"/>
        <c:grouping val="clustered"/>
        <c:varyColors val="0"/>
        <c:ser>
          <c:idx val="0"/>
          <c:order val="0"/>
          <c:tx>
            <c:strRef>
              <c:f>Sheet1!$A$2</c:f>
              <c:strCache>
                <c:ptCount val="1"/>
                <c:pt idx="0">
                  <c:v>Region 1</c:v>
                </c:pt>
              </c:strCache>
            </c:strRef>
          </c:tx>
          <c:spPr>
            <a:blipFill rotWithShape="1">
              <a:blip xmlns:r="http://schemas.openxmlformats.org/officeDocument/2006/relationships" r:embed="rId1"/>
              <a:srcRect/>
              <a:tile tx="0" ty="0" sx="100000" sy="100000" flip="none" algn="tl"/>
            </a:blipFill>
            <a:ln w="12700" cap="flat">
              <a:noFill/>
              <a:miter lim="400000"/>
            </a:ln>
            <a:effectLst>
              <a:outerShdw blurRad="50800" dist="12700" algn="tl">
                <a:srgbClr val="000000">
                  <a:alpha val="50000"/>
                </a:srgbClr>
              </a:outerShdw>
            </a:effectLst>
          </c:spPr>
          <c:invertIfNegative val="0"/>
          <c:dLbls>
            <c:numFmt formatCode="#,##0" sourceLinked="0"/>
            <c:spPr>
              <a:noFill/>
              <a:ln>
                <a:noFill/>
              </a:ln>
              <a:effectLst/>
            </c:spPr>
            <c:txPr>
              <a:bodyPr/>
              <a:lstStyle/>
              <a:p>
                <a:pPr>
                  <a:defRPr sz="4000" b="0" i="0" u="none" strike="noStrike">
                    <a:solidFill>
                      <a:srgbClr val="FFFFFF"/>
                    </a:solidFill>
                    <a:latin typeface="Gill San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Sheet1!$B$1:$B$1</c:f>
              <c:strCache>
                <c:ptCount val="1"/>
                <c:pt idx="0">
                  <c:v>Coverage</c:v>
                </c:pt>
              </c:strCache>
            </c:strRef>
          </c:cat>
          <c:val>
            <c:numRef>
              <c:f>Sheet1!$B$2:$B$2</c:f>
              <c:numCache>
                <c:formatCode>General</c:formatCode>
                <c:ptCount val="1"/>
                <c:pt idx="0">
                  <c:v>100</c:v>
                </c:pt>
              </c:numCache>
            </c:numRef>
          </c:val>
          <c:extLst>
            <c:ext xmlns:c16="http://schemas.microsoft.com/office/drawing/2014/chart" uri="{C3380CC4-5D6E-409C-BE32-E72D297353CC}">
              <c16:uniqueId val="{00000000-A135-4BA4-90B8-A5E9CBBEAD7B}"/>
            </c:ext>
          </c:extLst>
        </c:ser>
        <c:dLbls>
          <c:showLegendKey val="0"/>
          <c:showVal val="0"/>
          <c:showCatName val="0"/>
          <c:showSerName val="0"/>
          <c:showPercent val="0"/>
          <c:showBubbleSize val="0"/>
        </c:dLbls>
        <c:gapWidth val="40"/>
        <c:axId val="2094734552"/>
        <c:axId val="2094734553"/>
      </c:bar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0"/>
          <a:lstStyle/>
          <a:p>
            <a:pPr>
              <a:defRPr sz="4800" b="0" i="0" u="none" strike="noStrike">
                <a:solidFill>
                  <a:srgbClr val="000000"/>
                </a:solidFill>
                <a:latin typeface="Gill Sans"/>
              </a:defRPr>
            </a:pPr>
            <a:endParaRPr lang="en-US"/>
          </a:p>
        </c:txPr>
        <c:crossAx val="2094734553"/>
        <c:crosses val="autoZero"/>
        <c:auto val="1"/>
        <c:lblAlgn val="ctr"/>
        <c:lblOffset val="100"/>
        <c:noMultiLvlLbl val="1"/>
      </c:catAx>
      <c:valAx>
        <c:axId val="2094734553"/>
        <c:scaling>
          <c:orientation val="minMax"/>
          <c:max val="100"/>
          <c:min val="0"/>
        </c:scaling>
        <c:delete val="0"/>
        <c:axPos val="l"/>
        <c:majorGridlines>
          <c:spPr>
            <a:ln w="12700" cap="flat">
              <a:solidFill>
                <a:srgbClr val="B8B8B8"/>
              </a:solidFill>
              <a:prstDash val="solid"/>
              <a:miter lim="400000"/>
            </a:ln>
          </c:spPr>
        </c:majorGridlines>
        <c:numFmt formatCode="#,##0" sourceLinked="0"/>
        <c:majorTickMark val="none"/>
        <c:minorTickMark val="none"/>
        <c:tickLblPos val="nextTo"/>
        <c:spPr>
          <a:ln w="12700" cap="flat">
            <a:noFill/>
            <a:prstDash val="solid"/>
            <a:miter lim="400000"/>
          </a:ln>
        </c:spPr>
        <c:txPr>
          <a:bodyPr rot="0"/>
          <a:lstStyle/>
          <a:p>
            <a:pPr>
              <a:defRPr sz="4800" b="0" i="0" u="none" strike="noStrike">
                <a:solidFill>
                  <a:srgbClr val="000000"/>
                </a:solidFill>
                <a:latin typeface="Gill Sans"/>
              </a:defRPr>
            </a:pPr>
            <a:endParaRPr lang="en-US"/>
          </a:p>
        </c:txPr>
        <c:crossAx val="2094734552"/>
        <c:crosses val="autoZero"/>
        <c:crossBetween val="between"/>
        <c:majorUnit val="25"/>
        <c:minorUnit val="12.5"/>
      </c:valAx>
      <c:spPr>
        <a:noFill/>
        <a:ln w="12700" cap="flat">
          <a:noFill/>
          <a:miter lim="400000"/>
        </a:ln>
        <a:effectLst/>
      </c:spPr>
    </c:plotArea>
    <c:plotVisOnly val="1"/>
    <c:dispBlanksAs val="gap"/>
    <c:showDLblsOverMax val="1"/>
  </c:chart>
  <c:spPr>
    <a:noFill/>
    <a:ln>
      <a:noFill/>
    </a:ln>
    <a:effectLst/>
  </c:spPr>
  <c:externalData r:id="rId2">
    <c:autoUpdate val="0"/>
  </c:externalData>
</c:chartSpace>
</file>

<file path=ppt/media/image1.jpe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png>
</file>

<file path=ppt/media/image6.jpe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0" name="Shape 260"/>
          <p:cNvSpPr>
            <a:spLocks noGrp="1" noRot="1" noChangeAspect="1"/>
          </p:cNvSpPr>
          <p:nvPr>
            <p:ph type="sldImg"/>
          </p:nvPr>
        </p:nvSpPr>
        <p:spPr>
          <a:xfrm>
            <a:off x="1143000" y="685800"/>
            <a:ext cx="4572000" cy="3429000"/>
          </a:xfrm>
          <a:prstGeom prst="rect">
            <a:avLst/>
          </a:prstGeom>
        </p:spPr>
        <p:txBody>
          <a:bodyPr/>
          <a:lstStyle/>
          <a:p>
            <a:endParaRPr/>
          </a:p>
        </p:txBody>
      </p:sp>
      <p:sp>
        <p:nvSpPr>
          <p:cNvPr id="261" name="Shape 26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t>We use testing to evaluate our software systems. This is captured in famous V&amp;V terminology:</a:t>
            </a:r>
            <a:br/>
            <a:r>
              <a:t>Validation: Are we building the right product?</a:t>
            </a:r>
          </a:p>
          <a:p>
            <a:pPr defTabSz="914400">
              <a:defRPr sz="1200"/>
            </a:pPr>
            <a:r>
              <a:t>Verification: Are we building the product right?</a:t>
            </a:r>
          </a:p>
          <a:p>
            <a:pPr defTabSz="914400">
              <a:defRPr sz="1200"/>
            </a:pPr>
            <a:r>
              <a:t>Now, how do we evaluate testing itself? We will have to study two things:</a:t>
            </a:r>
            <a:br/>
            <a:r>
              <a:t>Purpose: Are tests checking the right things?</a:t>
            </a:r>
          </a:p>
          <a:p>
            <a:pPr defTabSz="914400">
              <a:defRPr sz="1200"/>
            </a:pPr>
            <a:r>
              <a:t>Adequacy: Are they checking the things right?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SzPct val="100000"/>
              <a:defRPr sz="1200">
                <a:latin typeface="Helvetica"/>
                <a:ea typeface="Helvetica"/>
                <a:cs typeface="Helvetica"/>
                <a:sym typeface="Helvetica"/>
              </a:defRPr>
            </a:pPr>
            <a:r>
              <a:rPr lang="en-US" dirty="0"/>
              <a:t>So how do we choose equivalence classes?  The key is to identify </a:t>
            </a:r>
            <a:r>
              <a:rPr lang="en-US" b="1" dirty="0"/>
              <a:t>input conditions</a:t>
            </a:r>
            <a:r>
              <a:rPr lang="en-US" dirty="0"/>
              <a:t> from the spec.  Each input condition induces an equivalence class – valid and invalid inputs. </a:t>
            </a:r>
          </a:p>
          <a:p>
            <a:pPr>
              <a:buSzPct val="100000"/>
              <a:defRPr sz="1200">
                <a:latin typeface="Helvetica"/>
                <a:ea typeface="Helvetica"/>
                <a:cs typeface="Helvetica"/>
                <a:sym typeface="Helvetica"/>
              </a:defRPr>
            </a:pPr>
            <a:r>
              <a:rPr lang="en-US" dirty="0"/>
              <a:t>For example, an input condition that specifies a range of values induces three equivalence classes: one containing values smaller than the lower bound of the range, one with values within the range, and one containing values larger than the upper bound of the range</a:t>
            </a:r>
          </a:p>
          <a:p>
            <a:pPr>
              <a:buSzPct val="100000"/>
              <a:defRPr sz="1200">
                <a:latin typeface="Helvetica"/>
                <a:ea typeface="Helvetica"/>
                <a:cs typeface="Helvetica"/>
                <a:sym typeface="Helvetica"/>
              </a:defRPr>
            </a:pPr>
            <a:r>
              <a:rPr lang="en-US" dirty="0"/>
              <a:t>Similarly, an input condition that specifies a specific value, …</a:t>
            </a:r>
          </a:p>
          <a:p>
            <a:pPr>
              <a:buSzPct val="100000"/>
              <a:defRPr sz="1200">
                <a:latin typeface="Helvetica"/>
                <a:ea typeface="Helvetica"/>
                <a:cs typeface="Helvetica"/>
                <a:sym typeface="Helvetica"/>
              </a:defRPr>
            </a:pPr>
            <a:r>
              <a:rPr lang="en-US" dirty="0"/>
              <a:t>Likewise, set membership and conditions that correspond to </a:t>
            </a:r>
            <a:r>
              <a:rPr lang="en-US" dirty="0" err="1"/>
              <a:t>boolean</a:t>
            </a:r>
            <a:r>
              <a:rPr lang="en-US" dirty="0"/>
              <a:t> predicates can be represented using two equivalence classes</a:t>
            </a:r>
          </a:p>
        </p:txBody>
      </p:sp>
    </p:spTree>
    <p:extLst>
      <p:ext uri="{BB962C8B-B14F-4D97-AF65-F5344CB8AC3E}">
        <p14:creationId xmlns:p14="http://schemas.microsoft.com/office/powerpoint/2010/main" val="2661722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6885851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Shape 369"/>
          <p:cNvSpPr>
            <a:spLocks noGrp="1" noRot="1" noChangeAspect="1"/>
          </p:cNvSpPr>
          <p:nvPr>
            <p:ph type="sldImg"/>
          </p:nvPr>
        </p:nvSpPr>
        <p:spPr>
          <a:prstGeom prst="rect">
            <a:avLst/>
          </a:prstGeom>
        </p:spPr>
        <p:txBody>
          <a:bodyPr/>
          <a:lstStyle/>
          <a:p>
            <a:endParaRPr/>
          </a:p>
        </p:txBody>
      </p:sp>
      <p:sp>
        <p:nvSpPr>
          <p:cNvPr id="370" name="Shape 370"/>
          <p:cNvSpPr>
            <a:spLocks noGrp="1"/>
          </p:cNvSpPr>
          <p:nvPr>
            <p:ph type="body" sz="quarter" idx="1"/>
          </p:nvPr>
        </p:nvSpPr>
        <p:spPr>
          <a:prstGeom prst="rect">
            <a:avLst/>
          </a:prstGeom>
        </p:spPr>
        <p:txBody>
          <a:bodyPr/>
          <a:lstStyle/>
          <a:p>
            <a:r>
              <a:t>(Point out to students: if you are not aware, there is a one-to-many relationship from zip codes to place names. A place name might be a city, or another name that the USPS historically accepts in place of a city. Ask students if they know of any examples. One is: 02120 -&gt; Roxbury Crossing OR Boston OR Mission Hill OR Roxbury OR Roxbury Xing. Not all 5 digit numbers are valid zip codes, some are reserved for future use)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noRot="1" noChangeAspect="1"/>
          </p:cNvSpPr>
          <p:nvPr>
            <p:ph type="sldImg"/>
          </p:nvPr>
        </p:nvSpPr>
        <p:spPr>
          <a:xfrm>
            <a:off x="381000" y="685800"/>
            <a:ext cx="6096000" cy="3429000"/>
          </a:xfrm>
          <a:prstGeom prst="rect">
            <a:avLst/>
          </a:prstGeom>
        </p:spPr>
        <p:txBody>
          <a:bodyPr/>
          <a:lstStyle/>
          <a:p>
            <a:endParaRPr/>
          </a:p>
        </p:txBody>
      </p:sp>
      <p:sp>
        <p:nvSpPr>
          <p:cNvPr id="390" name="Shape 390"/>
          <p:cNvSpPr>
            <a:spLocks noGrp="1"/>
          </p:cNvSpPr>
          <p:nvPr>
            <p:ph type="body" sz="quarter" idx="1"/>
          </p:nvPr>
        </p:nvSpPr>
        <p:spPr>
          <a:prstGeom prst="rect">
            <a:avLst/>
          </a:prstGeom>
        </p:spPr>
        <p:txBody>
          <a:bodyPr/>
          <a:lstStyle/>
          <a:p>
            <a:pPr defTabSz="647700">
              <a:defRPr sz="1600">
                <a:latin typeface="+mn-lt"/>
                <a:ea typeface="+mn-ea"/>
                <a:cs typeface="+mn-cs"/>
                <a:sym typeface="Helvetica"/>
              </a:defRPr>
            </a:pPr>
            <a:r>
              <a:rPr dirty="0"/>
              <a:t>Typically, a greater number of errors occurs at the boundaries of an equivalence class rather than at the “center”.  </a:t>
            </a:r>
          </a:p>
          <a:p>
            <a:pPr defTabSz="647700">
              <a:defRPr sz="1600">
                <a:latin typeface="+mn-lt"/>
                <a:ea typeface="+mn-ea"/>
                <a:cs typeface="+mn-cs"/>
                <a:sym typeface="Helvetica"/>
              </a:defRPr>
            </a:pPr>
            <a:r>
              <a:rPr dirty="0"/>
              <a:t>Therefore, we specifically look for values that are at the boundaries. </a:t>
            </a:r>
          </a:p>
          <a:p>
            <a:pPr defTabSz="647700">
              <a:defRPr sz="1600">
                <a:latin typeface="+mn-lt"/>
                <a:ea typeface="+mn-ea"/>
                <a:cs typeface="+mn-cs"/>
                <a:sym typeface="Helvetica"/>
              </a:defRPr>
            </a:pPr>
            <a:r>
              <a:rPr dirty="0"/>
              <a:t>In the example you see here, we could select a value just outside of the lower end of the range, just inside the lower end of the range, …</a:t>
            </a:r>
          </a:p>
          <a:p>
            <a:pPr defTabSz="647700">
              <a:defRPr sz="1600">
                <a:latin typeface="+mn-lt"/>
                <a:ea typeface="+mn-ea"/>
                <a:cs typeface="+mn-cs"/>
                <a:sym typeface="Helvetica"/>
              </a:defRPr>
            </a:pPr>
            <a:r>
              <a:rPr dirty="0"/>
              <a:t>If your system has well-defined inputs and outputs, you can apply this technique both to the input domain and the output domain.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noRot="1" noChangeAspect="1"/>
          </p:cNvSpPr>
          <p:nvPr>
            <p:ph type="sldImg"/>
          </p:nvPr>
        </p:nvSpPr>
        <p:spPr>
          <a:prstGeom prst="rect">
            <a:avLst/>
          </a:prstGeom>
        </p:spPr>
        <p:txBody>
          <a:bodyPr/>
          <a:lstStyle/>
          <a:p>
            <a:endParaRPr/>
          </a:p>
        </p:txBody>
      </p:sp>
      <p:sp>
        <p:nvSpPr>
          <p:cNvPr id="403" name="Shape 403"/>
          <p:cNvSpPr>
            <a:spLocks noGrp="1"/>
          </p:cNvSpPr>
          <p:nvPr>
            <p:ph type="body" sz="quarter" idx="1"/>
          </p:nvPr>
        </p:nvSpPr>
        <p:spPr>
          <a:prstGeom prst="rect">
            <a:avLst/>
          </a:prstGeom>
        </p:spPr>
        <p:txBody>
          <a:bodyPr/>
          <a:lstStyle/>
          <a:p>
            <a:r>
              <a:t>(Read slide - this should follow from the discussion of zip codes with multiple place names that it would be important to encode this behavior in a test to ensure that a future dev doesn’t assume that zip codes have at most one place name)</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 name="Shape 409"/>
          <p:cNvSpPr>
            <a:spLocks noGrp="1" noRot="1" noChangeAspect="1"/>
          </p:cNvSpPr>
          <p:nvPr>
            <p:ph type="sldImg"/>
          </p:nvPr>
        </p:nvSpPr>
        <p:spPr>
          <a:prstGeom prst="rect">
            <a:avLst/>
          </a:prstGeom>
        </p:spPr>
        <p:txBody>
          <a:bodyPr/>
          <a:lstStyle/>
          <a:p>
            <a:endParaRPr/>
          </a:p>
        </p:txBody>
      </p:sp>
      <p:sp>
        <p:nvSpPr>
          <p:cNvPr id="410" name="Shape 410"/>
          <p:cNvSpPr>
            <a:spLocks noGrp="1"/>
          </p:cNvSpPr>
          <p:nvPr>
            <p:ph type="body" sz="quarter" idx="1"/>
          </p:nvPr>
        </p:nvSpPr>
        <p:spPr>
          <a:prstGeom prst="rect">
            <a:avLst/>
          </a:prstGeom>
        </p:spPr>
        <p:txBody>
          <a:bodyPr/>
          <a:lstStyle/>
          <a:p>
            <a:r>
              <a:t>Another way to generate tests is to consider not just the overall specification, but the actual code that we are testing.</a:t>
            </a:r>
          </a:p>
          <a:p>
            <a:endParaRPr/>
          </a:p>
          <a:p>
            <a:r>
              <a:t>(Read slide)</a:t>
            </a:r>
          </a:p>
          <a:p>
            <a:r>
              <a:t>The code snippet on the right might represent the implementation of the USPS zip code lookup. With the code at hand, we can begin to enumerate inputs that will cover the different behaviors.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Shape 415"/>
          <p:cNvSpPr>
            <a:spLocks noGrp="1" noRot="1" noChangeAspect="1"/>
          </p:cNvSpPr>
          <p:nvPr>
            <p:ph type="sldImg"/>
          </p:nvPr>
        </p:nvSpPr>
        <p:spPr>
          <a:prstGeom prst="rect">
            <a:avLst/>
          </a:prstGeom>
        </p:spPr>
        <p:txBody>
          <a:bodyPr/>
          <a:lstStyle/>
          <a:p>
            <a:endParaRPr/>
          </a:p>
        </p:txBody>
      </p:sp>
      <p:sp>
        <p:nvSpPr>
          <p:cNvPr id="416" name="Shape 416"/>
          <p:cNvSpPr>
            <a:spLocks noGrp="1"/>
          </p:cNvSpPr>
          <p:nvPr>
            <p:ph type="body" sz="quarter" idx="1"/>
          </p:nvPr>
        </p:nvSpPr>
        <p:spPr>
          <a:prstGeom prst="rect">
            <a:avLst/>
          </a:prstGeom>
        </p:spPr>
        <p:txBody>
          <a:bodyPr/>
          <a:lstStyle/>
          <a:p>
            <a:pPr defTabSz="914400">
              <a:defRPr sz="1200"/>
            </a:pPr>
            <a:r>
              <a:t>When you talk about code coverage, there are a lot of different kinds of coverages that we often talk about. The list is long but here are few important ones.</a:t>
            </a:r>
          </a:p>
          <a:p>
            <a:pPr defTabSz="914400">
              <a:defRPr sz="1200"/>
            </a:pPr>
            <a:r>
              <a:t>&lt;read slide&gt;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a:spLocks noGrp="1" noRot="1" noChangeAspect="1"/>
          </p:cNvSpPr>
          <p:nvPr>
            <p:ph type="sldImg"/>
          </p:nvPr>
        </p:nvSpPr>
        <p:spPr>
          <a:prstGeom prst="rect">
            <a:avLst/>
          </a:prstGeom>
        </p:spPr>
        <p:txBody>
          <a:bodyPr/>
          <a:lstStyle/>
          <a:p>
            <a:endParaRPr/>
          </a:p>
        </p:txBody>
      </p:sp>
      <p:sp>
        <p:nvSpPr>
          <p:cNvPr id="422" name="Shape 422"/>
          <p:cNvSpPr>
            <a:spLocks noGrp="1"/>
          </p:cNvSpPr>
          <p:nvPr>
            <p:ph type="body" sz="quarter" idx="1"/>
          </p:nvPr>
        </p:nvSpPr>
        <p:spPr>
          <a:prstGeom prst="rect">
            <a:avLst/>
          </a:prstGeom>
        </p:spPr>
        <p:txBody>
          <a:bodyPr/>
          <a:lstStyle/>
          <a:p>
            <a:pPr defTabSz="914400">
              <a:defRPr sz="1800"/>
            </a:pPr>
            <a:r>
              <a:t>Statement coverage criterion states that each statement (or CFG node) should be covered.</a:t>
            </a:r>
            <a:endParaRPr sz="3600"/>
          </a:p>
          <a:p>
            <a:pPr defTabSz="914400">
              <a:defRPr sz="1800"/>
            </a:pPr>
            <a:r>
              <a:t>The rationale for this criterion is that a defect in a given statement can only be discovered if that statement is executed</a:t>
            </a:r>
            <a:endParaRPr sz="3600"/>
          </a:p>
          <a:p>
            <a:pPr defTabSz="914400">
              <a:defRPr sz="1800"/>
            </a:pPr>
            <a:r>
              <a:t>You can express statement coverage as a percentage: &lt;…&gt;</a:t>
            </a:r>
            <a:endParaRPr sz="36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8" name="Shape 498"/>
          <p:cNvSpPr>
            <a:spLocks noGrp="1" noRot="1" noChangeAspect="1"/>
          </p:cNvSpPr>
          <p:nvPr>
            <p:ph type="sldImg"/>
          </p:nvPr>
        </p:nvSpPr>
        <p:spPr>
          <a:xfrm>
            <a:off x="381000" y="685800"/>
            <a:ext cx="6096000" cy="3429000"/>
          </a:xfrm>
          <a:prstGeom prst="rect">
            <a:avLst/>
          </a:prstGeom>
        </p:spPr>
        <p:txBody>
          <a:bodyPr/>
          <a:lstStyle/>
          <a:p>
            <a:endParaRPr/>
          </a:p>
        </p:txBody>
      </p:sp>
      <p:sp>
        <p:nvSpPr>
          <p:cNvPr id="499" name="Shape 499"/>
          <p:cNvSpPr>
            <a:spLocks noGrp="1"/>
          </p:cNvSpPr>
          <p:nvPr>
            <p:ph type="body" sz="quarter" idx="1"/>
          </p:nvPr>
        </p:nvSpPr>
        <p:spPr>
          <a:prstGeom prst="rect">
            <a:avLst/>
          </a:prstGeom>
        </p:spPr>
        <p:txBody>
          <a:bodyPr/>
          <a:lstStyle/>
          <a:p>
            <a:pPr marL="228600" indent="-228600" defTabSz="914400">
              <a:buSzPct val="100000"/>
              <a:buChar char="•"/>
              <a:defRPr sz="1200">
                <a:latin typeface="+mn-lt"/>
                <a:ea typeface="+mn-ea"/>
                <a:cs typeface="+mn-cs"/>
                <a:sym typeface="Helvetica"/>
              </a:defRPr>
            </a:pPr>
            <a:r>
              <a:t>Let’s apply this to the cgi_decode example. Here block is code is highlighted in a rectangle (or a node in a tree) and then paths are liked edges of the tree</a:t>
            </a:r>
          </a:p>
          <a:p>
            <a:pPr marL="228600" indent="-228600" defTabSz="914400">
              <a:buSzPct val="100000"/>
              <a:buChar char="•"/>
              <a:defRPr sz="1200">
                <a:latin typeface="+mn-lt"/>
                <a:ea typeface="+mn-ea"/>
                <a:cs typeface="+mn-cs"/>
                <a:sym typeface="Helvetica"/>
              </a:defRPr>
            </a:pPr>
            <a:r>
              <a:t>The initial coverage is 7/11 blocks = 63%.  </a:t>
            </a:r>
          </a:p>
          <a:p>
            <a:pPr marL="228600" indent="-228600" defTabSz="914400">
              <a:buSzPct val="100000"/>
              <a:buChar char="•"/>
              <a:defRPr sz="1200">
                <a:latin typeface="+mn-lt"/>
                <a:ea typeface="+mn-ea"/>
                <a:cs typeface="+mn-cs"/>
                <a:sym typeface="Helvetica"/>
              </a:defRPr>
            </a:pPr>
            <a:r>
              <a:t>(We could also count the statements instead (here: 14/20 = 70%), but conceptually, this makes no difference)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 name="Shape 580"/>
          <p:cNvSpPr>
            <a:spLocks noGrp="1" noRot="1" noChangeAspect="1"/>
          </p:cNvSpPr>
          <p:nvPr>
            <p:ph type="sldImg"/>
          </p:nvPr>
        </p:nvSpPr>
        <p:spPr>
          <a:xfrm>
            <a:off x="381000" y="685800"/>
            <a:ext cx="6096000" cy="3429000"/>
          </a:xfrm>
          <a:prstGeom prst="rect">
            <a:avLst/>
          </a:prstGeom>
        </p:spPr>
        <p:txBody>
          <a:bodyPr/>
          <a:lstStyle/>
          <a:p>
            <a:endParaRPr/>
          </a:p>
        </p:txBody>
      </p:sp>
      <p:sp>
        <p:nvSpPr>
          <p:cNvPr id="581" name="Shape 581"/>
          <p:cNvSpPr>
            <a:spLocks noGrp="1"/>
          </p:cNvSpPr>
          <p:nvPr>
            <p:ph type="body" sz="quarter" idx="1"/>
          </p:nvPr>
        </p:nvSpPr>
        <p:spPr>
          <a:prstGeom prst="rect">
            <a:avLst/>
          </a:prstGeom>
        </p:spPr>
        <p:txBody>
          <a:bodyPr/>
          <a:lstStyle/>
          <a:p>
            <a:pPr defTabSz="914400">
              <a:defRPr sz="1200">
                <a:latin typeface="+mn-lt"/>
                <a:ea typeface="+mn-ea"/>
                <a:cs typeface="+mn-cs"/>
                <a:sym typeface="Helvetica"/>
              </a:defRPr>
            </a:pPr>
            <a:r>
              <a:t>and the coverage increases with each additionally executed statement…</a:t>
            </a:r>
          </a:p>
          <a:p>
            <a:pPr defTabSz="914400">
              <a:defRPr sz="1200">
                <a:latin typeface="+mn-lt"/>
                <a:ea typeface="+mn-ea"/>
                <a:cs typeface="+mn-cs"/>
                <a:sym typeface="Helvetica"/>
              </a:defRPr>
            </a:pPr>
            <a:r>
              <a:t>if we add the second test, coverage increases to 72%</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xfrm>
            <a:off x="381000" y="685800"/>
            <a:ext cx="6096000" cy="3429000"/>
          </a:xfrm>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914400">
              <a:defRPr sz="1200"/>
            </a:pPr>
            <a:r>
              <a:rPr dirty="0"/>
              <a:t>&lt;read slide</a:t>
            </a:r>
            <a:r>
              <a:rPr lang="en-US" dirty="0"/>
              <a:t>&gt;</a:t>
            </a:r>
          </a:p>
          <a:p>
            <a:pPr defTabSz="914400">
              <a:defRPr sz="1200"/>
            </a:pPr>
            <a:r>
              <a:rPr lang="en-US" dirty="0"/>
              <a:t>Discuss: Are there any other qualities for a “good” test?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1" name="Shape 671"/>
          <p:cNvSpPr>
            <a:spLocks noGrp="1" noRot="1" noChangeAspect="1"/>
          </p:cNvSpPr>
          <p:nvPr>
            <p:ph type="sldImg"/>
          </p:nvPr>
        </p:nvSpPr>
        <p:spPr>
          <a:xfrm>
            <a:off x="381000" y="685800"/>
            <a:ext cx="6096000" cy="3429000"/>
          </a:xfrm>
          <a:prstGeom prst="rect">
            <a:avLst/>
          </a:prstGeom>
        </p:spPr>
        <p:txBody>
          <a:bodyPr/>
          <a:lstStyle/>
          <a:p>
            <a:endParaRPr/>
          </a:p>
        </p:txBody>
      </p:sp>
      <p:sp>
        <p:nvSpPr>
          <p:cNvPr id="672" name="Shape 672"/>
          <p:cNvSpPr>
            <a:spLocks noGrp="1"/>
          </p:cNvSpPr>
          <p:nvPr>
            <p:ph type="body" sz="quarter" idx="1"/>
          </p:nvPr>
        </p:nvSpPr>
        <p:spPr>
          <a:prstGeom prst="rect">
            <a:avLst/>
          </a:prstGeom>
        </p:spPr>
        <p:txBody>
          <a:bodyPr/>
          <a:lstStyle>
            <a:lvl1pPr defTabSz="584200">
              <a:defRPr sz="1200">
                <a:latin typeface="Lucida Grande"/>
                <a:ea typeface="Lucida Grande"/>
                <a:cs typeface="Lucida Grande"/>
                <a:sym typeface="Lucida Grande"/>
              </a:defRPr>
            </a:lvl1pPr>
          </a:lstStyle>
          <a:p>
            <a:r>
              <a:t>Adding the third test increases coverage to 91%</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1" name="Shape 771"/>
          <p:cNvSpPr>
            <a:spLocks noGrp="1" noRot="1" noChangeAspect="1"/>
          </p:cNvSpPr>
          <p:nvPr>
            <p:ph type="sldImg"/>
          </p:nvPr>
        </p:nvSpPr>
        <p:spPr>
          <a:xfrm>
            <a:off x="381000" y="685800"/>
            <a:ext cx="6096000" cy="3429000"/>
          </a:xfrm>
          <a:prstGeom prst="rect">
            <a:avLst/>
          </a:prstGeom>
        </p:spPr>
        <p:txBody>
          <a:bodyPr/>
          <a:lstStyle/>
          <a:p>
            <a:endParaRPr/>
          </a:p>
        </p:txBody>
      </p:sp>
      <p:sp>
        <p:nvSpPr>
          <p:cNvPr id="772" name="Shape 772"/>
          <p:cNvSpPr>
            <a:spLocks noGrp="1"/>
          </p:cNvSpPr>
          <p:nvPr>
            <p:ph type="body" sz="quarter" idx="1"/>
          </p:nvPr>
        </p:nvSpPr>
        <p:spPr>
          <a:prstGeom prst="rect">
            <a:avLst/>
          </a:prstGeom>
        </p:spPr>
        <p:txBody>
          <a:bodyPr/>
          <a:lstStyle>
            <a:lvl1pPr defTabSz="914400">
              <a:defRPr sz="1200">
                <a:latin typeface="+mn-lt"/>
                <a:ea typeface="+mn-ea"/>
                <a:cs typeface="+mn-cs"/>
                <a:sym typeface="Helvetica"/>
              </a:defRPr>
            </a:lvl1pPr>
          </a:lstStyle>
          <a:p>
            <a:r>
              <a:t>And with adding the last test, we reach 100% block coverage (which is 100% statement coverage, too).</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 name="Shape 777"/>
          <p:cNvSpPr>
            <a:spLocks noGrp="1" noRot="1" noChangeAspect="1"/>
          </p:cNvSpPr>
          <p:nvPr>
            <p:ph type="sldImg"/>
          </p:nvPr>
        </p:nvSpPr>
        <p:spPr>
          <a:prstGeom prst="rect">
            <a:avLst/>
          </a:prstGeom>
        </p:spPr>
        <p:txBody>
          <a:bodyPr/>
          <a:lstStyle/>
          <a:p>
            <a:endParaRPr/>
          </a:p>
        </p:txBody>
      </p:sp>
      <p:sp>
        <p:nvSpPr>
          <p:cNvPr id="778" name="Shape 778"/>
          <p:cNvSpPr>
            <a:spLocks noGrp="1"/>
          </p:cNvSpPr>
          <p:nvPr>
            <p:ph type="body" sz="quarter" idx="1"/>
          </p:nvPr>
        </p:nvSpPr>
        <p:spPr>
          <a:prstGeom prst="rect">
            <a:avLst/>
          </a:prstGeom>
        </p:spPr>
        <p:txBody>
          <a:bodyPr/>
          <a:lstStyle/>
          <a:p>
            <a:pPr defTabSz="914400">
              <a:defRPr sz="1500"/>
            </a:pPr>
            <a:r>
              <a:t>Another testing criterion is the </a:t>
            </a:r>
            <a:r>
              <a:rPr u="sng"/>
              <a:t>branch testing criterion</a:t>
            </a:r>
            <a:r>
              <a:t>, which states that each branch in the CFG should be executed at least once.</a:t>
            </a:r>
            <a:endParaRPr sz="3000"/>
          </a:p>
          <a:p>
            <a:pPr defTabSz="914400">
              <a:defRPr sz="1500"/>
            </a:pPr>
            <a:r>
              <a:t>We say that the branch testing criterion </a:t>
            </a:r>
            <a:r>
              <a:rPr u="sng"/>
              <a:t>subsumes</a:t>
            </a:r>
            <a:r>
              <a:t> the statement testing criterion </a:t>
            </a:r>
            <a:endParaRPr sz="3000"/>
          </a:p>
          <a:p>
            <a:pPr defTabSz="914400">
              <a:defRPr sz="1500"/>
            </a:pPr>
            <a:r>
              <a:t>…because if a test suite satisfies the branch testing criterion for a given program, then it also satisfies the statement testing criterion for that program</a:t>
            </a:r>
            <a:endParaRPr sz="300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 name="Shape 787"/>
          <p:cNvSpPr>
            <a:spLocks noGrp="1" noRot="1" noChangeAspect="1"/>
          </p:cNvSpPr>
          <p:nvPr>
            <p:ph type="sldImg"/>
          </p:nvPr>
        </p:nvSpPr>
        <p:spPr>
          <a:prstGeom prst="rect">
            <a:avLst/>
          </a:prstGeom>
        </p:spPr>
        <p:txBody>
          <a:bodyPr/>
          <a:lstStyle/>
          <a:p>
            <a:endParaRPr/>
          </a:p>
        </p:txBody>
      </p:sp>
      <p:sp>
        <p:nvSpPr>
          <p:cNvPr id="788" name="Shape 788"/>
          <p:cNvSpPr>
            <a:spLocks noGrp="1"/>
          </p:cNvSpPr>
          <p:nvPr>
            <p:ph type="body" sz="quarter" idx="1"/>
          </p:nvPr>
        </p:nvSpPr>
        <p:spPr>
          <a:prstGeom prst="rect">
            <a:avLst/>
          </a:prstGeom>
        </p:spPr>
        <p:txBody>
          <a:bodyPr/>
          <a:lstStyle/>
          <a:p>
            <a:pPr defTabSz="914400">
              <a:defRPr sz="1700"/>
            </a:pPr>
            <a:r>
              <a:t>Many forms of coverage can be computed automatically using automated tools</a:t>
            </a:r>
          </a:p>
          <a:p>
            <a:pPr defTabSz="914400">
              <a:defRPr sz="1700"/>
            </a:pPr>
            <a:r>
              <a:t>This is typically done by instrumenting the program so that whenever a statement/block is executed, a corresponding counter is updated.</a:t>
            </a:r>
          </a:p>
          <a:p>
            <a:pPr defTabSz="914400">
              <a:defRPr sz="1700"/>
            </a:pPr>
            <a:r>
              <a:t>For JS/TS, the Instanbul/NYC tool can be used to compute coverage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 name="Shape 798"/>
          <p:cNvSpPr>
            <a:spLocks noGrp="1" noRot="1" noChangeAspect="1"/>
          </p:cNvSpPr>
          <p:nvPr>
            <p:ph type="sldImg"/>
          </p:nvPr>
        </p:nvSpPr>
        <p:spPr>
          <a:prstGeom prst="rect">
            <a:avLst/>
          </a:prstGeom>
        </p:spPr>
        <p:txBody>
          <a:bodyPr/>
          <a:lstStyle/>
          <a:p>
            <a:endParaRPr/>
          </a:p>
        </p:txBody>
      </p:sp>
      <p:sp>
        <p:nvSpPr>
          <p:cNvPr id="799" name="Shape 799"/>
          <p:cNvSpPr>
            <a:spLocks noGrp="1"/>
          </p:cNvSpPr>
          <p:nvPr>
            <p:ph type="body" sz="quarter" idx="1"/>
          </p:nvPr>
        </p:nvSpPr>
        <p:spPr>
          <a:prstGeom prst="rect">
            <a:avLst/>
          </a:prstGeom>
        </p:spPr>
        <p:txBody>
          <a:bodyPr/>
          <a:lstStyle/>
          <a:p>
            <a:r>
              <a:t>(Read bullets, then click one-by-one to show all 4 branches covered. The bug is if y &gt; 0 and x == 0)</a:t>
            </a:r>
          </a:p>
          <a:p>
            <a:r>
              <a:t>A strong criteria would be “path” coverage, which would say that in this case, we need to execute all combinations of the branches.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5" name="Shape 805"/>
          <p:cNvSpPr>
            <a:spLocks noGrp="1" noRot="1" noChangeAspect="1"/>
          </p:cNvSpPr>
          <p:nvPr>
            <p:ph type="sldImg"/>
          </p:nvPr>
        </p:nvSpPr>
        <p:spPr>
          <a:xfrm>
            <a:off x="381000" y="685800"/>
            <a:ext cx="6096000" cy="3429000"/>
          </a:xfrm>
          <a:prstGeom prst="rect">
            <a:avLst/>
          </a:prstGeom>
        </p:spPr>
        <p:txBody>
          <a:bodyPr/>
          <a:lstStyle/>
          <a:p>
            <a:endParaRPr/>
          </a:p>
        </p:txBody>
      </p:sp>
      <p:sp>
        <p:nvSpPr>
          <p:cNvPr id="806" name="Shape 806"/>
          <p:cNvSpPr>
            <a:spLocks noGrp="1"/>
          </p:cNvSpPr>
          <p:nvPr>
            <p:ph type="body" sz="quarter" idx="1"/>
          </p:nvPr>
        </p:nvSpPr>
        <p:spPr>
          <a:prstGeom prst="rect">
            <a:avLst/>
          </a:prstGeom>
        </p:spPr>
        <p:txBody>
          <a:bodyPr/>
          <a:lstStyle/>
          <a:p>
            <a:pPr defTabSz="914400">
              <a:defRPr sz="1200"/>
            </a:pPr>
            <a:r>
              <a:t>The next testing criterion we consider is path testing.</a:t>
            </a:r>
          </a:p>
          <a:p>
            <a:pPr defTabSz="914400">
              <a:defRPr sz="1200"/>
            </a:pPr>
            <a:r>
              <a:t>This criterion is </a:t>
            </a:r>
            <a:r>
              <a:rPr u="sng"/>
              <a:t>not practical</a:t>
            </a:r>
            <a:r>
              <a:t> because, in the presence of loops, the number of paths may be infinite</a:t>
            </a:r>
          </a:p>
          <a:p>
            <a:pPr defTabSz="914400">
              <a:defRPr sz="1200"/>
            </a:pPr>
            <a:r>
              <a:t>Discuss: How do you path independent paths of the graph?</a:t>
            </a:r>
          </a:p>
          <a:p>
            <a:pPr defTabSz="914400">
              <a:defRPr sz="1200"/>
            </a:pPr>
            <a:r>
              <a:t>Cyclomatic Complexity can be used to limit the number of paths to cover. It measures the number of linearly-independent paths.</a:t>
            </a:r>
          </a:p>
          <a:p>
            <a:pPr defTabSz="914400">
              <a:defRPr sz="1200"/>
            </a:pPr>
            <a:endParaRPr/>
          </a:p>
          <a:p>
            <a:pPr defTabSz="914400">
              <a:defRPr sz="1200"/>
            </a:pPr>
            <a:r>
              <a:t>Discuss: How would you test the code with loops in it?</a:t>
            </a:r>
          </a:p>
          <a:p>
            <a:pPr defTabSz="914400">
              <a:defRPr sz="1200"/>
            </a:pPr>
            <a:r>
              <a:t>We typically test by running the loops, 0, 1, 2, n-1, n and n+1 times.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1" name="Shape 811"/>
          <p:cNvSpPr>
            <a:spLocks noGrp="1" noRot="1" noChangeAspect="1"/>
          </p:cNvSpPr>
          <p:nvPr>
            <p:ph type="sldImg"/>
          </p:nvPr>
        </p:nvSpPr>
        <p:spPr>
          <a:prstGeom prst="rect">
            <a:avLst/>
          </a:prstGeom>
        </p:spPr>
        <p:txBody>
          <a:bodyPr/>
          <a:lstStyle/>
          <a:p>
            <a:endParaRPr/>
          </a:p>
        </p:txBody>
      </p:sp>
      <p:sp>
        <p:nvSpPr>
          <p:cNvPr id="812" name="Shape 812"/>
          <p:cNvSpPr>
            <a:spLocks noGrp="1"/>
          </p:cNvSpPr>
          <p:nvPr>
            <p:ph type="body" sz="quarter" idx="1"/>
          </p:nvPr>
        </p:nvSpPr>
        <p:spPr>
          <a:prstGeom prst="rect">
            <a:avLst/>
          </a:prstGeom>
        </p:spPr>
        <p:txBody>
          <a:bodyPr/>
          <a:lstStyle>
            <a:lvl1pPr defTabSz="914400">
              <a:defRPr sz="1200"/>
            </a:lvl1pPr>
          </a:lstStyle>
          <a:p>
            <a:r>
              <a:t>&lt;read slide&gt;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SzPct val="100000"/>
              <a:defRPr sz="1200">
                <a:latin typeface="Helvetica"/>
                <a:ea typeface="Helvetica"/>
                <a:cs typeface="Helvetica"/>
                <a:sym typeface="Helvetica"/>
              </a:defRPr>
            </a:pPr>
            <a:r>
              <a:rPr lang="en-US" dirty="0"/>
              <a:t>The diagram relates to a principle coined by the Italian economist Vilfredo Pareto in the year 1896 that says “roughly 80% of consequences come from 20% of the causes” </a:t>
            </a:r>
          </a:p>
          <a:p>
            <a:pPr>
              <a:buSzPct val="100000"/>
              <a:defRPr sz="1200">
                <a:latin typeface="Helvetica"/>
                <a:ea typeface="Helvetica"/>
                <a:cs typeface="Helvetica"/>
                <a:sym typeface="Helvetica"/>
              </a:defRPr>
            </a:pPr>
            <a:r>
              <a:rPr lang="en-US" dirty="0"/>
              <a:t>In the scenario of software engineering, Pareto’s Law can be interpreted to say that approximately 80% of defects originates from 20% of modules</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7937F07-1250-4CCE-B198-1B2887014F4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93380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r>
              <a:rPr dirty="0"/>
              <a:t>Even if we have 100% path coverage, we may not actually have effective tests, because these coverage criteria only reflect the code that is executed, and not what is checked. “What is checked” is our assertions/expectations. </a:t>
            </a:r>
          </a:p>
          <a:p>
            <a:endParaRPr dirty="0"/>
          </a:p>
          <a:p>
            <a:r>
              <a:rPr dirty="0"/>
              <a:t>Generally speaking, we call the part of the test that checks for the correct behavior the “oracle”. (Read slide)</a:t>
            </a:r>
            <a:endParaRPr lang="en-US" dirty="0"/>
          </a:p>
          <a:p>
            <a:endParaRPr lang="en-US" dirty="0"/>
          </a:p>
          <a:p>
            <a:r>
              <a:rPr lang="en-US" dirty="0"/>
              <a:t>Examples of oracles:</a:t>
            </a:r>
          </a:p>
          <a:p>
            <a:pPr marL="342900" indent="-342900">
              <a:buFont typeface="Arial" panose="020B0604020202020204" pitchFamily="34" charset="0"/>
              <a:buChar char="•"/>
            </a:pPr>
            <a:r>
              <a:rPr lang="en-US" dirty="0"/>
              <a:t>Knows the “right” answer: a function that computes 2 + 2 should return 4 – this is something that we can precisely capture, entirely, that we are checking that the answer is “exactly” right. No side-effects, just a function that returns the sum of two integers.</a:t>
            </a:r>
          </a:p>
          <a:p>
            <a:pPr marL="342900" indent="-342900">
              <a:buFont typeface="Arial" panose="020B0604020202020204" pitchFamily="34" charset="0"/>
              <a:buChar char="•"/>
            </a:pPr>
            <a:r>
              <a:rPr lang="en-US" dirty="0"/>
              <a:t>Acceptable answer: A probabilistic function should be correct N% of the time, or: some part of the output is correct (but unsure about others)</a:t>
            </a:r>
          </a:p>
          <a:p>
            <a:pPr marL="342900" indent="-342900">
              <a:buFont typeface="Arial" panose="020B0604020202020204" pitchFamily="34" charset="0"/>
              <a:buChar char="•"/>
            </a:pPr>
            <a:r>
              <a:rPr lang="en-US" dirty="0"/>
              <a:t>Same value as last time: just regression tests. Don’t know if the last time was right, but we see the same thing</a:t>
            </a:r>
          </a:p>
          <a:p>
            <a:pPr marL="342900" indent="-342900">
              <a:buFont typeface="Arial" panose="020B0604020202020204" pitchFamily="34" charset="0"/>
              <a:buChar char="•"/>
            </a:pPr>
            <a:r>
              <a:rPr lang="en-US" dirty="0"/>
              <a:t>Sometimes crashing is expected, like if you are testing that something should throw an exception!</a:t>
            </a:r>
            <a:endParaRPr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Shape 823"/>
          <p:cNvSpPr>
            <a:spLocks noGrp="1" noRot="1" noChangeAspect="1"/>
          </p:cNvSpPr>
          <p:nvPr>
            <p:ph type="sldImg"/>
          </p:nvPr>
        </p:nvSpPr>
        <p:spPr>
          <a:xfrm>
            <a:off x="381000" y="685800"/>
            <a:ext cx="6096000" cy="3429000"/>
          </a:xfrm>
          <a:prstGeom prst="rect">
            <a:avLst/>
          </a:prstGeom>
        </p:spPr>
        <p:txBody>
          <a:bodyPr/>
          <a:lstStyle/>
          <a:p>
            <a:endParaRPr/>
          </a:p>
        </p:txBody>
      </p:sp>
      <p:sp>
        <p:nvSpPr>
          <p:cNvPr id="824" name="Shape 824"/>
          <p:cNvSpPr>
            <a:spLocks noGrp="1"/>
          </p:cNvSpPr>
          <p:nvPr>
            <p:ph type="body" sz="quarter" idx="1"/>
          </p:nvPr>
        </p:nvSpPr>
        <p:spPr>
          <a:prstGeom prst="rect">
            <a:avLst/>
          </a:prstGeom>
        </p:spPr>
        <p:txBody>
          <a:bodyPr/>
          <a:lstStyle/>
          <a:p>
            <a:r>
              <a:t>(Read slide, then discuss)</a:t>
            </a:r>
          </a:p>
          <a:p>
            <a:endParaRPr/>
          </a:p>
          <a:p>
            <a:r>
              <a:t>Note that the strawman is probably something that we should do for particular faults that we really want to make sure we are testing for, and it is a good strategy to have in your back pocket. But, there are definitely problems with applying this at scale…</a:t>
            </a:r>
          </a:p>
          <a:p>
            <a:pPr marL="240631" indent="-240631">
              <a:buSzPct val="100000"/>
              <a:buChar char="*"/>
            </a:pPr>
            <a:r>
              <a:t>Do we write realistic bugs?</a:t>
            </a:r>
          </a:p>
          <a:p>
            <a:pPr marL="240631" indent="-240631">
              <a:buSzPct val="100000"/>
              <a:buChar char="*"/>
            </a:pPr>
            <a:r>
              <a:t>Do we inject all of the possible bugs?</a:t>
            </a:r>
          </a:p>
          <a:p>
            <a:pPr marL="240631" indent="-240631">
              <a:buSzPct val="100000"/>
              <a:buChar char="*"/>
            </a:pPr>
            <a:r>
              <a:t>Time intensive to inject bugs</a:t>
            </a:r>
          </a:p>
          <a:p>
            <a:r>
              <a:t>This approach has been commonly used for grading student test suites.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pPr defTabSz="914400">
              <a:defRPr sz="1200"/>
            </a:pPr>
            <a:r>
              <a:rPr dirty="0"/>
              <a:t>&lt;read slide&gt;</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 name="Shape 834"/>
          <p:cNvSpPr>
            <a:spLocks noGrp="1" noRot="1" noChangeAspect="1"/>
          </p:cNvSpPr>
          <p:nvPr>
            <p:ph type="sldImg"/>
          </p:nvPr>
        </p:nvSpPr>
        <p:spPr>
          <a:xfrm>
            <a:off x="381000" y="685800"/>
            <a:ext cx="6096000" cy="3429000"/>
          </a:xfrm>
          <a:prstGeom prst="rect">
            <a:avLst/>
          </a:prstGeom>
        </p:spPr>
        <p:txBody>
          <a:bodyPr/>
          <a:lstStyle/>
          <a:p>
            <a:endParaRPr/>
          </a:p>
        </p:txBody>
      </p:sp>
      <p:sp>
        <p:nvSpPr>
          <p:cNvPr id="835" name="Shape 835"/>
          <p:cNvSpPr>
            <a:spLocks noGrp="1"/>
          </p:cNvSpPr>
          <p:nvPr>
            <p:ph type="body" sz="quarter" idx="1"/>
          </p:nvPr>
        </p:nvSpPr>
        <p:spPr>
          <a:prstGeom prst="rect">
            <a:avLst/>
          </a:prstGeom>
        </p:spPr>
        <p:txBody>
          <a:bodyPr/>
          <a:lstStyle/>
          <a:p>
            <a:r>
              <a:t>Mutation analysis is an automated approach to evaluate how good tests are at detecting bugs.</a:t>
            </a:r>
          </a:p>
          <a:p>
            <a:r>
              <a:t>The key idea is to create “mutations” - variants of the code that are likely to be buggy. Then, we could determine whether our test suite detects these “mutants” as a proxy for detecting bugs that we might make.</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will use </a:t>
            </a:r>
            <a:r>
              <a:rPr lang="en-US" dirty="0" err="1"/>
              <a:t>stryker</a:t>
            </a:r>
            <a:r>
              <a:rPr lang="en-US" dirty="0"/>
              <a:t> in today’s activity)</a:t>
            </a:r>
          </a:p>
        </p:txBody>
      </p:sp>
    </p:spTree>
    <p:extLst>
      <p:ext uri="{BB962C8B-B14F-4D97-AF65-F5344CB8AC3E}">
        <p14:creationId xmlns:p14="http://schemas.microsoft.com/office/powerpoint/2010/main" val="14690756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Mutation analysis helps us improve our tests as we write them, because it shows us changes to our code (potential bugs!) that our tests do not detect. Remember, that to “detect” a mutant means that at least one test  in your test suite fails when run on the mutated code.</a:t>
            </a:r>
          </a:p>
          <a:p>
            <a:endParaRPr lang="en-US" dirty="0"/>
          </a:p>
          <a:p>
            <a:r>
              <a:rPr lang="en-US" dirty="0"/>
              <a:t>This screenshot shows a mutation report from the tool Stryker, when run on our overlaps method. Stryker uses the terms “survived” to mean “not detected” and “killed” to mean “detected”. In this screenshot, we can see two undetected mutants, one that is expanded on line 137. The red line shows how the line was before the mutation, and the green line shows the line after the mutation. In this case, the mutation was to replace a &gt;= with a &gt; sign. There is also an undetected mutation on line 138, but it is not expanded (the red dot). When working through the report, you see them a single mutant at a time (because that’s what was run – one mutant at a time).</a:t>
            </a:r>
          </a:p>
        </p:txBody>
      </p:sp>
    </p:spTree>
    <p:extLst>
      <p:ext uri="{BB962C8B-B14F-4D97-AF65-F5344CB8AC3E}">
        <p14:creationId xmlns:p14="http://schemas.microsoft.com/office/powerpoint/2010/main" val="4213120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not ever aim to achieve 100% mutation coverage (detect all of the mutants) because it is likely that not all mutants are bugs. These mutants are called “equivalent mutants”, and there is no automated way to detect them: you have to examine them by hand. The mutant on the left shows that no test detected the removal of the if (!</a:t>
            </a:r>
            <a:r>
              <a:rPr lang="en-US" dirty="0" err="1"/>
              <a:t>objectlayer</a:t>
            </a:r>
            <a:r>
              <a:rPr lang="en-US" dirty="0"/>
              <a:t>) check. Tests that check to see that this method would throw an exception if </a:t>
            </a:r>
            <a:r>
              <a:rPr lang="en-US" dirty="0" err="1"/>
              <a:t>objectLayer</a:t>
            </a:r>
            <a:r>
              <a:rPr lang="en-US" dirty="0"/>
              <a:t> were undefined will still pass, because the method will still throw an error when referencing the property “objects” on that property.</a:t>
            </a:r>
          </a:p>
          <a:p>
            <a:endParaRPr lang="en-US" dirty="0"/>
          </a:p>
          <a:p>
            <a:r>
              <a:rPr lang="en-US" dirty="0"/>
              <a:t>The one on the right is also equivalent to the original program under the specified semantics, because the specification does not indicate the error message that should be thrown.</a:t>
            </a:r>
          </a:p>
          <a:p>
            <a:endParaRPr lang="en-US" dirty="0"/>
          </a:p>
          <a:p>
            <a:r>
              <a:rPr lang="en-US" dirty="0"/>
              <a:t>(There should probably be better examples here that truly don’t matter since the one on the left would be detectable if there were allowed to be a test on the exception description, but that’s for next time…)</a:t>
            </a:r>
          </a:p>
        </p:txBody>
      </p:sp>
    </p:spTree>
    <p:extLst>
      <p:ext uri="{BB962C8B-B14F-4D97-AF65-F5344CB8AC3E}">
        <p14:creationId xmlns:p14="http://schemas.microsoft.com/office/powerpoint/2010/main" val="24825238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look at these mutants, which are caused by such simple operations, and wonder: but do these one-line mutations really represent the kinds of bugs that occur in real software? Because ultimately, that is what we are looking to evaluate, right? Do our tests find real bugs.</a:t>
            </a:r>
          </a:p>
          <a:p>
            <a:endParaRPr lang="en-US" dirty="0"/>
          </a:p>
          <a:p>
            <a:r>
              <a:rPr lang="en-US" dirty="0"/>
              <a:t>This study (and others that have replicated it) is important because it shows that this process of enhancing a test suite to detect more mutants might be worth the effort, because there is empirical evidence that: given two test suites, where one detects more mutants than the other (on the same SUT), the one that detects more mutants also finds more real bugs.</a:t>
            </a:r>
          </a:p>
        </p:txBody>
      </p:sp>
    </p:spTree>
    <p:extLst>
      <p:ext uri="{BB962C8B-B14F-4D97-AF65-F5344CB8AC3E}">
        <p14:creationId xmlns:p14="http://schemas.microsoft.com/office/powerpoint/2010/main" val="36169248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20386832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xfrm>
            <a:off x="381000" y="685800"/>
            <a:ext cx="6096000" cy="3429000"/>
          </a:xfrm>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pPr defTabSz="914400">
              <a:defRPr sz="1200"/>
            </a:pPr>
            <a:r>
              <a:rPr dirty="0"/>
              <a:t>&lt;read slide&gt;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hape 309"/>
          <p:cNvSpPr>
            <a:spLocks noGrp="1" noRot="1" noChangeAspect="1"/>
          </p:cNvSpPr>
          <p:nvPr>
            <p:ph type="sldImg"/>
          </p:nvPr>
        </p:nvSpPr>
        <p:spPr>
          <a:xfrm>
            <a:off x="381000" y="685800"/>
            <a:ext cx="6096000" cy="3429000"/>
          </a:xfrm>
          <a:prstGeom prst="rect">
            <a:avLst/>
          </a:prstGeom>
        </p:spPr>
        <p:txBody>
          <a:bodyPr/>
          <a:lstStyle/>
          <a:p>
            <a:endParaRPr/>
          </a:p>
        </p:txBody>
      </p:sp>
      <p:sp>
        <p:nvSpPr>
          <p:cNvPr id="310" name="Shape 310"/>
          <p:cNvSpPr>
            <a:spLocks noGrp="1"/>
          </p:cNvSpPr>
          <p:nvPr>
            <p:ph type="body" sz="quarter" idx="1"/>
          </p:nvPr>
        </p:nvSpPr>
        <p:spPr>
          <a:prstGeom prst="rect">
            <a:avLst/>
          </a:prstGeom>
        </p:spPr>
        <p:txBody>
          <a:bodyPr/>
          <a:lstStyle/>
          <a:p>
            <a:pPr lvl="1"/>
            <a:br>
              <a:rPr lang="en-US" sz="3400" dirty="0"/>
            </a:br>
            <a:r>
              <a:rPr lang="en-US" sz="3400" dirty="0"/>
              <a:t>Problem: Test is hard to understand; Testing too much code in one test; If it fails, no clue as to what went wrong: </a:t>
            </a:r>
            <a:r>
              <a:rPr lang="en-US" sz="3000" dirty="0"/>
              <a:t>“false is not true”; </a:t>
            </a:r>
            <a:r>
              <a:rPr lang="en-US" sz="3400" dirty="0"/>
              <a:t>Test code has conditionals/loops</a:t>
            </a:r>
          </a:p>
          <a:p>
            <a:pPr lvl="1"/>
            <a:endParaRPr lang="en-US" sz="3400" dirty="0"/>
          </a:p>
          <a:p>
            <a:pPr marL="0" indent="0">
              <a:buNone/>
            </a:pPr>
            <a:r>
              <a:rPr lang="en-US" sz="3800" dirty="0"/>
              <a:t>(Incidentally, also suffers from hard-coding 1000 in the test.)</a:t>
            </a:r>
          </a:p>
          <a:p>
            <a:pPr defTabSz="914400">
              <a:defRPr sz="1200"/>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a:spLocks noGrp="1" noRot="1" noChangeAspect="1"/>
          </p:cNvSpPr>
          <p:nvPr>
            <p:ph type="sldImg"/>
          </p:nvPr>
        </p:nvSpPr>
        <p:spPr>
          <a:xfrm>
            <a:off x="381000" y="685800"/>
            <a:ext cx="6096000" cy="3429000"/>
          </a:xfrm>
          <a:prstGeom prst="rect">
            <a:avLst/>
          </a:prstGeom>
        </p:spPr>
        <p:txBody>
          <a:bodyPr/>
          <a:lstStyle/>
          <a:p>
            <a:endParaRPr/>
          </a:p>
        </p:txBody>
      </p:sp>
      <p:sp>
        <p:nvSpPr>
          <p:cNvPr id="319" name="Shape 319"/>
          <p:cNvSpPr>
            <a:spLocks noGrp="1"/>
          </p:cNvSpPr>
          <p:nvPr>
            <p:ph type="body" sz="quarter" idx="1"/>
          </p:nvPr>
        </p:nvSpPr>
        <p:spPr>
          <a:prstGeom prst="rect">
            <a:avLst/>
          </a:prstGeom>
        </p:spPr>
        <p:txBody>
          <a:bodyPr/>
          <a:lstStyle/>
          <a:p>
            <a:pPr defTabSz="914400">
              <a:defRPr sz="1200"/>
            </a:pPr>
            <a:r>
              <a:t>&lt;read slide&gt;</a:t>
            </a:r>
          </a:p>
          <a:p>
            <a:pPr defTabSz="914400">
              <a:defRPr sz="1200"/>
            </a:pPr>
            <a:r>
              <a:t>Discuss: Are there any other qualities for a “good” test?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t>&lt;read slide&gt;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Shape 331"/>
          <p:cNvSpPr>
            <a:spLocks noGrp="1" noRot="1" noChangeAspect="1"/>
          </p:cNvSpPr>
          <p:nvPr>
            <p:ph type="sldImg"/>
          </p:nvPr>
        </p:nvSpPr>
        <p:spPr>
          <a:prstGeom prst="rect">
            <a:avLst/>
          </a:prstGeom>
        </p:spPr>
        <p:txBody>
          <a:bodyPr/>
          <a:lstStyle/>
          <a:p>
            <a:endParaRPr/>
          </a:p>
        </p:txBody>
      </p:sp>
      <p:sp>
        <p:nvSpPr>
          <p:cNvPr id="332" name="Shape 332"/>
          <p:cNvSpPr>
            <a:spLocks noGrp="1"/>
          </p:cNvSpPr>
          <p:nvPr>
            <p:ph type="body" sz="quarter" idx="1"/>
          </p:nvPr>
        </p:nvSpPr>
        <p:spPr>
          <a:prstGeom prst="rect">
            <a:avLst/>
          </a:prstGeom>
        </p:spPr>
        <p:txBody>
          <a:bodyPr/>
          <a:lstStyle>
            <a:lvl1pPr defTabSz="914400">
              <a:defRPr sz="1200"/>
            </a:lvl1pPr>
          </a:lstStyle>
          <a:p>
            <a:r>
              <a:t>&lt;read slide&gt;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Subtitle">
    <p:spTree>
      <p:nvGrpSpPr>
        <p:cNvPr id="1" name=""/>
        <p:cNvGrpSpPr/>
        <p:nvPr/>
      </p:nvGrpSpPr>
      <p:grpSpPr>
        <a:xfrm>
          <a:off x="0" y="0"/>
          <a:ext cx="0" cy="0"/>
          <a:chOff x="0" y="0"/>
          <a:chExt cx="0" cy="0"/>
        </a:xfrm>
      </p:grpSpPr>
      <p:sp>
        <p:nvSpPr>
          <p:cNvPr id="105" name="Line"/>
          <p:cNvSpPr/>
          <p:nvPr/>
        </p:nvSpPr>
        <p:spPr>
          <a:xfrm>
            <a:off x="1071562" y="6679408"/>
            <a:ext cx="22252676" cy="178"/>
          </a:xfrm>
          <a:prstGeom prst="line">
            <a:avLst/>
          </a:prstGeom>
          <a:ln w="25400">
            <a:solidFill>
              <a:srgbClr val="9A9A9A"/>
            </a:solidFill>
            <a:miter lim="400000"/>
          </a:ln>
        </p:spPr>
        <p:txBody>
          <a:bodyPr tIns="91439" bIns="91439"/>
          <a:lstStyle/>
          <a:p>
            <a:endParaRPr/>
          </a:p>
        </p:txBody>
      </p:sp>
      <p:sp>
        <p:nvSpPr>
          <p:cNvPr id="106" name="Title Text"/>
          <p:cNvSpPr txBox="1">
            <a:spLocks noGrp="1"/>
          </p:cNvSpPr>
          <p:nvPr>
            <p:ph type="title"/>
          </p:nvPr>
        </p:nvSpPr>
        <p:spPr>
          <a:xfrm>
            <a:off x="1071562" y="1857374"/>
            <a:ext cx="22240877" cy="4464845"/>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07" name="Body Level One…"/>
          <p:cNvSpPr txBox="1">
            <a:spLocks noGrp="1"/>
          </p:cNvSpPr>
          <p:nvPr>
            <p:ph type="body" sz="quarter" idx="1"/>
          </p:nvPr>
        </p:nvSpPr>
        <p:spPr>
          <a:xfrm>
            <a:off x="1071562" y="7054453"/>
            <a:ext cx="22240877" cy="1428751"/>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0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115" name="Line"/>
          <p:cNvSpPr/>
          <p:nvPr/>
        </p:nvSpPr>
        <p:spPr>
          <a:xfrm>
            <a:off x="14144626" y="11215685"/>
            <a:ext cx="3" cy="2000433"/>
          </a:xfrm>
          <a:prstGeom prst="line">
            <a:avLst/>
          </a:prstGeom>
          <a:ln w="25400">
            <a:solidFill>
              <a:srgbClr val="9A9A9A"/>
            </a:solidFill>
            <a:miter lim="400000"/>
          </a:ln>
        </p:spPr>
        <p:txBody>
          <a:bodyPr tIns="91439" bIns="91439"/>
          <a:lstStyle/>
          <a:p>
            <a:endParaRPr/>
          </a:p>
        </p:txBody>
      </p:sp>
      <p:sp>
        <p:nvSpPr>
          <p:cNvPr id="116" name="Image"/>
          <p:cNvSpPr>
            <a:spLocks noGrp="1"/>
          </p:cNvSpPr>
          <p:nvPr>
            <p:ph type="pic" idx="21"/>
          </p:nvPr>
        </p:nvSpPr>
        <p:spPr>
          <a:xfrm>
            <a:off x="0" y="-35721"/>
            <a:ext cx="24384000" cy="10863790"/>
          </a:xfrm>
          <a:prstGeom prst="rect">
            <a:avLst/>
          </a:prstGeom>
          <a:ln w="12700"/>
        </p:spPr>
        <p:txBody>
          <a:bodyPr tIns="45719" bIns="45719">
            <a:noAutofit/>
          </a:bodyPr>
          <a:lstStyle/>
          <a:p>
            <a:endParaRPr/>
          </a:p>
        </p:txBody>
      </p:sp>
      <p:sp>
        <p:nvSpPr>
          <p:cNvPr id="117" name="Title Text"/>
          <p:cNvSpPr txBox="1">
            <a:spLocks noGrp="1"/>
          </p:cNvSpPr>
          <p:nvPr>
            <p:ph type="title"/>
          </p:nvPr>
        </p:nvSpPr>
        <p:spPr>
          <a:xfrm>
            <a:off x="2643188" y="10947797"/>
            <a:ext cx="10858501" cy="2393157"/>
          </a:xfrm>
          <a:prstGeom prst="rect">
            <a:avLst/>
          </a:prstGeom>
        </p:spPr>
        <p:txBody>
          <a:bodyPr lIns="101600" tIns="101600" rIns="101600" bIns="101600" anchor="ctr"/>
          <a:lstStyle>
            <a:lvl1pPr algn="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18" name="Body Level One…"/>
          <p:cNvSpPr txBox="1">
            <a:spLocks noGrp="1"/>
          </p:cNvSpPr>
          <p:nvPr>
            <p:ph type="body" sz="quarter" idx="1"/>
          </p:nvPr>
        </p:nvSpPr>
        <p:spPr>
          <a:xfrm>
            <a:off x="14716123" y="11912202"/>
            <a:ext cx="9286877" cy="714377"/>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1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126" name="Title Text"/>
          <p:cNvSpPr txBox="1">
            <a:spLocks noGrp="1"/>
          </p:cNvSpPr>
          <p:nvPr>
            <p:ph type="title"/>
          </p:nvPr>
        </p:nvSpPr>
        <p:spPr>
          <a:xfrm>
            <a:off x="1071562" y="4625578"/>
            <a:ext cx="22240877" cy="4464845"/>
          </a:xfrm>
          <a:prstGeom prst="rect">
            <a:avLst/>
          </a:prstGeom>
        </p:spPr>
        <p:txBody>
          <a:bodyPr lIns="101600" tIns="101600" rIns="101600" bIns="101600" anchor="ctr"/>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2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134" name="Line"/>
          <p:cNvSpPr/>
          <p:nvPr/>
        </p:nvSpPr>
        <p:spPr>
          <a:xfrm>
            <a:off x="1071561" y="6840140"/>
            <a:ext cx="10002144" cy="81"/>
          </a:xfrm>
          <a:prstGeom prst="line">
            <a:avLst/>
          </a:prstGeom>
          <a:ln w="25400">
            <a:solidFill>
              <a:srgbClr val="9A9A9A"/>
            </a:solidFill>
            <a:miter lim="400000"/>
          </a:ln>
        </p:spPr>
        <p:txBody>
          <a:bodyPr tIns="91439" bIns="91439"/>
          <a:lstStyle/>
          <a:p>
            <a:endParaRPr/>
          </a:p>
        </p:txBody>
      </p:sp>
      <p:sp>
        <p:nvSpPr>
          <p:cNvPr id="135" name="Image"/>
          <p:cNvSpPr>
            <a:spLocks noGrp="1"/>
          </p:cNvSpPr>
          <p:nvPr>
            <p:ph type="pic" idx="21"/>
          </p:nvPr>
        </p:nvSpPr>
        <p:spPr>
          <a:xfrm>
            <a:off x="8953500" y="0"/>
            <a:ext cx="28860750" cy="13733860"/>
          </a:xfrm>
          <a:prstGeom prst="rect">
            <a:avLst/>
          </a:prstGeom>
          <a:ln w="12700"/>
        </p:spPr>
        <p:txBody>
          <a:bodyPr tIns="45719" bIns="45719">
            <a:noAutofit/>
          </a:bodyPr>
          <a:lstStyle/>
          <a:p>
            <a:endParaRPr/>
          </a:p>
        </p:txBody>
      </p:sp>
      <p:sp>
        <p:nvSpPr>
          <p:cNvPr id="136" name="Title Text"/>
          <p:cNvSpPr txBox="1">
            <a:spLocks noGrp="1"/>
          </p:cNvSpPr>
          <p:nvPr>
            <p:ph type="title"/>
          </p:nvPr>
        </p:nvSpPr>
        <p:spPr>
          <a:xfrm>
            <a:off x="1071562" y="2018109"/>
            <a:ext cx="10001251" cy="4464846"/>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37" name="Body Level One…"/>
          <p:cNvSpPr txBox="1">
            <a:spLocks noGrp="1"/>
          </p:cNvSpPr>
          <p:nvPr>
            <p:ph type="body" sz="quarter" idx="1"/>
          </p:nvPr>
        </p:nvSpPr>
        <p:spPr>
          <a:xfrm>
            <a:off x="1071562" y="7215188"/>
            <a:ext cx="10001251" cy="446484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3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145" name="Line"/>
          <p:cNvSpPr/>
          <p:nvPr/>
        </p:nvSpPr>
        <p:spPr>
          <a:xfrm>
            <a:off x="1071561" y="2768206"/>
            <a:ext cx="22252700" cy="179"/>
          </a:xfrm>
          <a:prstGeom prst="line">
            <a:avLst/>
          </a:prstGeom>
          <a:ln w="25400">
            <a:solidFill>
              <a:srgbClr val="9A9A9A"/>
            </a:solidFill>
            <a:miter lim="400000"/>
          </a:ln>
        </p:spPr>
        <p:txBody>
          <a:bodyPr tIns="91439" bIns="91439"/>
          <a:lstStyle/>
          <a:p>
            <a:endParaRPr/>
          </a:p>
        </p:txBody>
      </p:sp>
      <p:sp>
        <p:nvSpPr>
          <p:cNvPr id="146" name="Title Text"/>
          <p:cNvSpPr txBox="1">
            <a:spLocks noGrp="1"/>
          </p:cNvSpPr>
          <p:nvPr>
            <p:ph type="title"/>
          </p:nvPr>
        </p:nvSpPr>
        <p:spPr>
          <a:xfrm>
            <a:off x="1071562" y="464343"/>
            <a:ext cx="22240877"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4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54" name="Line"/>
          <p:cNvSpPr/>
          <p:nvPr/>
        </p:nvSpPr>
        <p:spPr>
          <a:xfrm>
            <a:off x="1071561" y="2768206"/>
            <a:ext cx="22252700" cy="179"/>
          </a:xfrm>
          <a:prstGeom prst="line">
            <a:avLst/>
          </a:prstGeom>
          <a:ln w="25400">
            <a:solidFill>
              <a:srgbClr val="9A9A9A"/>
            </a:solidFill>
            <a:miter lim="400000"/>
          </a:ln>
        </p:spPr>
        <p:txBody>
          <a:bodyPr tIns="91439" bIns="91439"/>
          <a:lstStyle/>
          <a:p>
            <a:endParaRPr/>
          </a:p>
        </p:txBody>
      </p:sp>
      <p:sp>
        <p:nvSpPr>
          <p:cNvPr id="155" name="Title Text"/>
          <p:cNvSpPr txBox="1">
            <a:spLocks noGrp="1"/>
          </p:cNvSpPr>
          <p:nvPr>
            <p:ph type="title"/>
          </p:nvPr>
        </p:nvSpPr>
        <p:spPr>
          <a:xfrm>
            <a:off x="1071562" y="464343"/>
            <a:ext cx="22240877"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56" name="Body Level One…"/>
          <p:cNvSpPr txBox="1">
            <a:spLocks noGrp="1"/>
          </p:cNvSpPr>
          <p:nvPr>
            <p:ph type="body" idx="1"/>
          </p:nvPr>
        </p:nvSpPr>
        <p:spPr>
          <a:xfrm>
            <a:off x="1071562" y="3125390"/>
            <a:ext cx="22240877" cy="9376172"/>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5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164" name="Line"/>
          <p:cNvSpPr/>
          <p:nvPr/>
        </p:nvSpPr>
        <p:spPr>
          <a:xfrm>
            <a:off x="1071562" y="2768204"/>
            <a:ext cx="9512614" cy="188"/>
          </a:xfrm>
          <a:prstGeom prst="line">
            <a:avLst/>
          </a:prstGeom>
          <a:ln w="25400">
            <a:solidFill>
              <a:srgbClr val="9A9A9A"/>
            </a:solidFill>
            <a:miter lim="400000"/>
          </a:ln>
        </p:spPr>
        <p:txBody>
          <a:bodyPr tIns="91439" bIns="91439"/>
          <a:lstStyle/>
          <a:p>
            <a:endParaRPr/>
          </a:p>
        </p:txBody>
      </p:sp>
      <p:sp>
        <p:nvSpPr>
          <p:cNvPr id="165" name="Image"/>
          <p:cNvSpPr>
            <a:spLocks noGrp="1"/>
          </p:cNvSpPr>
          <p:nvPr>
            <p:ph type="pic" idx="21"/>
          </p:nvPr>
        </p:nvSpPr>
        <p:spPr>
          <a:xfrm>
            <a:off x="12144375" y="-214312"/>
            <a:ext cx="12477751" cy="13930313"/>
          </a:xfrm>
          <a:prstGeom prst="rect">
            <a:avLst/>
          </a:prstGeom>
          <a:ln w="12700"/>
        </p:spPr>
        <p:txBody>
          <a:bodyPr tIns="45719" bIns="45719">
            <a:noAutofit/>
          </a:bodyPr>
          <a:lstStyle/>
          <a:p>
            <a:endParaRPr/>
          </a:p>
        </p:txBody>
      </p:sp>
      <p:sp>
        <p:nvSpPr>
          <p:cNvPr id="166" name="Title Text"/>
          <p:cNvSpPr txBox="1">
            <a:spLocks noGrp="1"/>
          </p:cNvSpPr>
          <p:nvPr>
            <p:ph type="title"/>
          </p:nvPr>
        </p:nvSpPr>
        <p:spPr>
          <a:xfrm>
            <a:off x="1071562" y="464343"/>
            <a:ext cx="9525001"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67" name="Body Level One…"/>
          <p:cNvSpPr txBox="1">
            <a:spLocks noGrp="1"/>
          </p:cNvSpPr>
          <p:nvPr>
            <p:ph type="body" sz="half" idx="1"/>
          </p:nvPr>
        </p:nvSpPr>
        <p:spPr>
          <a:xfrm>
            <a:off x="1071562" y="3125390"/>
            <a:ext cx="9525001" cy="9376172"/>
          </a:xfrm>
          <a:prstGeom prst="rect">
            <a:avLst/>
          </a:prstGeom>
        </p:spPr>
        <p:txBody>
          <a:bodyPr lIns="101600" tIns="101600" rIns="101600" bIns="101600"/>
          <a:lstStyle>
            <a:lvl1pPr marL="46432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1pPr>
            <a:lvl2pPr marL="696491"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2pPr>
            <a:lvl3pPr marL="928655"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3pPr>
            <a:lvl4pPr marL="116081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4pPr>
            <a:lvl5pPr marL="1392982"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68" name="Slide Number"/>
          <p:cNvSpPr txBox="1">
            <a:spLocks noGrp="1"/>
          </p:cNvSpPr>
          <p:nvPr>
            <p:ph type="sldNum" sz="quarter" idx="2"/>
          </p:nvPr>
        </p:nvSpPr>
        <p:spPr>
          <a:xfrm>
            <a:off x="957643" y="12882613"/>
            <a:ext cx="470105" cy="476200"/>
          </a:xfrm>
          <a:prstGeom prst="rect">
            <a:avLst/>
          </a:prstGeom>
        </p:spPr>
        <p:txBody>
          <a:bodyPr lIns="101600" tIns="101600" rIns="101600" bIns="101600" anchor="b"/>
          <a:lstStyle>
            <a:lvl1pPr algn="l">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175" name="Body Level One…"/>
          <p:cNvSpPr txBox="1">
            <a:spLocks noGrp="1"/>
          </p:cNvSpPr>
          <p:nvPr>
            <p:ph type="body" idx="1"/>
          </p:nvPr>
        </p:nvSpPr>
        <p:spPr>
          <a:xfrm>
            <a:off x="1666874" y="1250155"/>
            <a:ext cx="21026438" cy="11197830"/>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7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183" name="Line"/>
          <p:cNvSpPr/>
          <p:nvPr/>
        </p:nvSpPr>
        <p:spPr>
          <a:xfrm flipH="1">
            <a:off x="16978308" y="714375"/>
            <a:ext cx="240" cy="11215734"/>
          </a:xfrm>
          <a:prstGeom prst="line">
            <a:avLst/>
          </a:prstGeom>
          <a:ln w="25400">
            <a:solidFill>
              <a:srgbClr val="9A9A9A"/>
            </a:solidFill>
            <a:miter lim="400000"/>
          </a:ln>
        </p:spPr>
        <p:txBody>
          <a:bodyPr tIns="91439" bIns="91439"/>
          <a:lstStyle/>
          <a:p>
            <a:endParaRPr/>
          </a:p>
        </p:txBody>
      </p:sp>
      <p:sp>
        <p:nvSpPr>
          <p:cNvPr id="184" name="Line"/>
          <p:cNvSpPr/>
          <p:nvPr/>
        </p:nvSpPr>
        <p:spPr>
          <a:xfrm>
            <a:off x="16978306" y="6277571"/>
            <a:ext cx="6465945" cy="84"/>
          </a:xfrm>
          <a:prstGeom prst="line">
            <a:avLst/>
          </a:prstGeom>
          <a:ln w="25400">
            <a:solidFill>
              <a:srgbClr val="9A9A9A"/>
            </a:solidFill>
            <a:miter lim="400000"/>
          </a:ln>
        </p:spPr>
        <p:txBody>
          <a:bodyPr tIns="91439" bIns="91439"/>
          <a:lstStyle/>
          <a:p>
            <a:endParaRPr/>
          </a:p>
        </p:txBody>
      </p:sp>
      <p:sp>
        <p:nvSpPr>
          <p:cNvPr id="185" name="Image"/>
          <p:cNvSpPr>
            <a:spLocks noGrp="1"/>
          </p:cNvSpPr>
          <p:nvPr>
            <p:ph type="pic" sz="half" idx="21"/>
          </p:nvPr>
        </p:nvSpPr>
        <p:spPr>
          <a:xfrm>
            <a:off x="17190022" y="6447358"/>
            <a:ext cx="12199996" cy="6107909"/>
          </a:xfrm>
          <a:prstGeom prst="rect">
            <a:avLst/>
          </a:prstGeom>
          <a:ln w="12700"/>
        </p:spPr>
        <p:txBody>
          <a:bodyPr tIns="45719" bIns="45719">
            <a:noAutofit/>
          </a:bodyPr>
          <a:lstStyle/>
          <a:p>
            <a:endParaRPr/>
          </a:p>
        </p:txBody>
      </p:sp>
      <p:sp>
        <p:nvSpPr>
          <p:cNvPr id="186" name="Image"/>
          <p:cNvSpPr>
            <a:spLocks noGrp="1"/>
          </p:cNvSpPr>
          <p:nvPr>
            <p:ph type="pic" sz="quarter" idx="22"/>
          </p:nvPr>
        </p:nvSpPr>
        <p:spPr>
          <a:xfrm>
            <a:off x="17216437" y="-142877"/>
            <a:ext cx="6310313" cy="7036595"/>
          </a:xfrm>
          <a:prstGeom prst="rect">
            <a:avLst/>
          </a:prstGeom>
          <a:ln w="12700"/>
        </p:spPr>
        <p:txBody>
          <a:bodyPr tIns="45719" bIns="45719">
            <a:noAutofit/>
          </a:bodyPr>
          <a:lstStyle/>
          <a:p>
            <a:endParaRPr/>
          </a:p>
        </p:txBody>
      </p:sp>
      <p:sp>
        <p:nvSpPr>
          <p:cNvPr id="187" name="Image"/>
          <p:cNvSpPr>
            <a:spLocks noGrp="1"/>
          </p:cNvSpPr>
          <p:nvPr>
            <p:ph type="pic" idx="23"/>
          </p:nvPr>
        </p:nvSpPr>
        <p:spPr>
          <a:xfrm>
            <a:off x="-1500188" y="660797"/>
            <a:ext cx="20716877" cy="11325930"/>
          </a:xfrm>
          <a:prstGeom prst="rect">
            <a:avLst/>
          </a:prstGeom>
          <a:ln w="12700"/>
        </p:spPr>
        <p:txBody>
          <a:bodyPr tIns="45719" bIns="45719">
            <a:noAutofit/>
          </a:bodyPr>
          <a:lstStyle/>
          <a:p>
            <a:endParaRPr/>
          </a:p>
        </p:txBody>
      </p:sp>
      <p:sp>
        <p:nvSpPr>
          <p:cNvPr id="188" name="Body Level One…"/>
          <p:cNvSpPr txBox="1">
            <a:spLocks noGrp="1"/>
          </p:cNvSpPr>
          <p:nvPr>
            <p:ph type="body" sz="quarter" idx="1"/>
          </p:nvPr>
        </p:nvSpPr>
        <p:spPr>
          <a:xfrm>
            <a:off x="976312" y="12180093"/>
            <a:ext cx="15692438" cy="132159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8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96" name="Body Level One…"/>
          <p:cNvSpPr txBox="1">
            <a:spLocks noGrp="1"/>
          </p:cNvSpPr>
          <p:nvPr>
            <p:ph type="body" sz="quarter" idx="1"/>
          </p:nvPr>
        </p:nvSpPr>
        <p:spPr>
          <a:xfrm>
            <a:off x="2381250" y="8947546"/>
            <a:ext cx="19621500" cy="767777"/>
          </a:xfrm>
          <a:prstGeom prst="rect">
            <a:avLst/>
          </a:prstGeom>
        </p:spPr>
        <p:txBody>
          <a:bodyPr lIns="101600" tIns="101600" rIns="101600" bIns="101600"/>
          <a:lstStyle>
            <a:lvl1pPr marL="0" indent="0" algn="ctr" defTabSz="642914">
              <a:lnSpc>
                <a:spcPct val="100000"/>
              </a:lnSpc>
              <a:spcBef>
                <a:spcPts val="0"/>
              </a:spcBef>
              <a:buSzTx/>
              <a:buFontTx/>
              <a:buNone/>
              <a:defRPr sz="3600">
                <a:latin typeface="Helvetica Neue Medium"/>
                <a:ea typeface="Helvetica Neue Medium"/>
                <a:cs typeface="Helvetica Neue Medium"/>
                <a:sym typeface="Helvetica Neue Medium"/>
              </a:defRPr>
            </a:lvl1pPr>
            <a:lvl2pPr marL="784356"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2pPr>
            <a:lvl3pPr marL="1105813"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3pPr>
            <a:lvl4pPr marL="1427270"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4pPr>
            <a:lvl5pPr marL="1748728"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5pPr>
          </a:lstStyle>
          <a:p>
            <a:r>
              <a:t>Body Level One</a:t>
            </a:r>
          </a:p>
          <a:p>
            <a:pPr lvl="1"/>
            <a:r>
              <a:t>Body Level Two</a:t>
            </a:r>
          </a:p>
          <a:p>
            <a:pPr lvl="2"/>
            <a:r>
              <a:t>Body Level Three</a:t>
            </a:r>
          </a:p>
          <a:p>
            <a:pPr lvl="3"/>
            <a:r>
              <a:t>Body Level Four</a:t>
            </a:r>
          </a:p>
          <a:p>
            <a:pPr lvl="4"/>
            <a:r>
              <a:t>Body Level Five</a:t>
            </a:r>
          </a:p>
        </p:txBody>
      </p:sp>
      <p:sp>
        <p:nvSpPr>
          <p:cNvPr id="197" name="“Type a quote here.”"/>
          <p:cNvSpPr txBox="1">
            <a:spLocks noGrp="1"/>
          </p:cNvSpPr>
          <p:nvPr>
            <p:ph type="body" sz="quarter" idx="21"/>
          </p:nvPr>
        </p:nvSpPr>
        <p:spPr>
          <a:xfrm>
            <a:off x="2381250" y="6001191"/>
            <a:ext cx="19621500" cy="1070679"/>
          </a:xfrm>
          <a:prstGeom prst="rect">
            <a:avLst/>
          </a:prstGeom>
        </p:spPr>
        <p:txBody>
          <a:bodyPr lIns="101600" tIns="101600" rIns="101600" bIns="101600" anchor="ctr"/>
          <a:lstStyle/>
          <a:p>
            <a:pPr marL="0" indent="0" algn="ctr" defTabSz="642914">
              <a:lnSpc>
                <a:spcPct val="100000"/>
              </a:lnSpc>
              <a:spcBef>
                <a:spcPts val="3200"/>
              </a:spcBef>
              <a:buSzTx/>
              <a:buFontTx/>
              <a:buNone/>
              <a:defRPr>
                <a:solidFill>
                  <a:srgbClr val="747474"/>
                </a:solidFill>
                <a:latin typeface="Helvetica Neue Light"/>
                <a:ea typeface="Helvetica Neue Light"/>
                <a:cs typeface="Helvetica Neue Light"/>
                <a:sym typeface="Helvetica Neue Light"/>
              </a:defRPr>
            </a:pPr>
            <a:endParaRPr/>
          </a:p>
        </p:txBody>
      </p:sp>
      <p:sp>
        <p:nvSpPr>
          <p:cNvPr id="19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205" name="Image"/>
          <p:cNvSpPr>
            <a:spLocks noGrp="1"/>
          </p:cNvSpPr>
          <p:nvPr>
            <p:ph type="pic" idx="21"/>
          </p:nvPr>
        </p:nvSpPr>
        <p:spPr>
          <a:xfrm>
            <a:off x="-333375" y="0"/>
            <a:ext cx="25074564" cy="13716000"/>
          </a:xfrm>
          <a:prstGeom prst="rect">
            <a:avLst/>
          </a:prstGeom>
          <a:ln w="12700"/>
        </p:spPr>
        <p:txBody>
          <a:bodyPr tIns="45719" bIns="45719">
            <a:noAutofit/>
          </a:bodyPr>
          <a:lstStyle/>
          <a:p>
            <a:endParaRPr/>
          </a:p>
        </p:txBody>
      </p:sp>
      <p:sp>
        <p:nvSpPr>
          <p:cNvPr id="20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213"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220"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21" name="Body Level One…"/>
          <p:cNvSpPr txBox="1">
            <a:spLocks noGrp="1"/>
          </p:cNvSpPr>
          <p:nvPr>
            <p:ph type="body" idx="1"/>
          </p:nvPr>
        </p:nvSpPr>
        <p:spPr>
          <a:xfrm>
            <a:off x="2381250" y="3893344"/>
            <a:ext cx="19621500" cy="8036719"/>
          </a:xfrm>
          <a:prstGeom prst="rect">
            <a:avLst/>
          </a:prstGeom>
        </p:spPr>
        <p:txBody>
          <a:bodyPr lIns="101600" tIns="101600" rIns="101600" bIns="101600" anchor="ctr"/>
          <a:lstStyle>
            <a:lvl1pPr marL="1026878" indent="-803644" defTabSz="821501">
              <a:lnSpc>
                <a:spcPct val="100000"/>
              </a:lnSpc>
              <a:spcBef>
                <a:spcPts val="3200"/>
              </a:spcBef>
              <a:buSzPct val="171000"/>
              <a:buFontTx/>
              <a:defRPr sz="5800">
                <a:latin typeface="Gill Sans"/>
                <a:ea typeface="Gill Sans"/>
                <a:cs typeface="Gill Sans"/>
                <a:sym typeface="Gill Sans"/>
              </a:defRPr>
            </a:lvl1pPr>
            <a:lvl2pPr marL="1339406" indent="-803644" defTabSz="821501">
              <a:lnSpc>
                <a:spcPct val="100000"/>
              </a:lnSpc>
              <a:spcBef>
                <a:spcPts val="3200"/>
              </a:spcBef>
              <a:buSzPct val="171000"/>
              <a:buFontTx/>
              <a:defRPr sz="5800">
                <a:latin typeface="Gill Sans"/>
                <a:ea typeface="Gill Sans"/>
                <a:cs typeface="Gill Sans"/>
                <a:sym typeface="Gill Sans"/>
              </a:defRPr>
            </a:lvl2pPr>
            <a:lvl3pPr marL="1651934" indent="-803644" defTabSz="821501">
              <a:lnSpc>
                <a:spcPct val="100000"/>
              </a:lnSpc>
              <a:spcBef>
                <a:spcPts val="3200"/>
              </a:spcBef>
              <a:buSzPct val="171000"/>
              <a:buFontTx/>
              <a:defRPr sz="5800">
                <a:latin typeface="Gill Sans"/>
                <a:ea typeface="Gill Sans"/>
                <a:cs typeface="Gill Sans"/>
                <a:sym typeface="Gill Sans"/>
              </a:defRPr>
            </a:lvl3pPr>
            <a:lvl4pPr marL="1964462" indent="-803644" defTabSz="821501">
              <a:lnSpc>
                <a:spcPct val="100000"/>
              </a:lnSpc>
              <a:spcBef>
                <a:spcPts val="3200"/>
              </a:spcBef>
              <a:buSzPct val="171000"/>
              <a:buFontTx/>
              <a:defRPr sz="5800">
                <a:latin typeface="Gill Sans"/>
                <a:ea typeface="Gill Sans"/>
                <a:cs typeface="Gill Sans"/>
                <a:sym typeface="Gill Sans"/>
              </a:defRPr>
            </a:lvl4pPr>
            <a:lvl5pPr marL="2276989" indent="-803643" defTabSz="821501">
              <a:lnSpc>
                <a:spcPct val="100000"/>
              </a:lnSpc>
              <a:spcBef>
                <a:spcPts val="3200"/>
              </a:spcBef>
              <a:buSzPct val="171000"/>
              <a:buFontTx/>
              <a:defRPr sz="58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22"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1_Title - Top">
    <p:spTree>
      <p:nvGrpSpPr>
        <p:cNvPr id="1" name=""/>
        <p:cNvGrpSpPr/>
        <p:nvPr/>
      </p:nvGrpSpPr>
      <p:grpSpPr>
        <a:xfrm>
          <a:off x="0" y="0"/>
          <a:ext cx="0" cy="0"/>
          <a:chOff x="0" y="0"/>
          <a:chExt cx="0" cy="0"/>
        </a:xfrm>
      </p:grpSpPr>
      <p:sp>
        <p:nvSpPr>
          <p:cNvPr id="229"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30"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1_Blank">
    <p:spTree>
      <p:nvGrpSpPr>
        <p:cNvPr id="1" name=""/>
        <p:cNvGrpSpPr/>
        <p:nvPr/>
      </p:nvGrpSpPr>
      <p:grpSpPr>
        <a:xfrm>
          <a:off x="0" y="0"/>
          <a:ext cx="0" cy="0"/>
          <a:chOff x="0" y="0"/>
          <a:chExt cx="0" cy="0"/>
        </a:xfrm>
      </p:grpSpPr>
      <p:sp>
        <p:nvSpPr>
          <p:cNvPr id="237"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38"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tx">
  <p:cSld name="2_Title - Top">
    <p:spTree>
      <p:nvGrpSpPr>
        <p:cNvPr id="1" name=""/>
        <p:cNvGrpSpPr/>
        <p:nvPr/>
      </p:nvGrpSpPr>
      <p:grpSpPr>
        <a:xfrm>
          <a:off x="0" y="0"/>
          <a:ext cx="0" cy="0"/>
          <a:chOff x="0" y="0"/>
          <a:chExt cx="0" cy="0"/>
        </a:xfrm>
      </p:grpSpPr>
      <p:sp>
        <p:nvSpPr>
          <p:cNvPr id="245"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46" name="Title Text"/>
          <p:cNvSpPr txBox="1">
            <a:spLocks noGrp="1"/>
          </p:cNvSpPr>
          <p:nvPr>
            <p:ph type="title"/>
          </p:nvPr>
        </p:nvSpPr>
        <p:spPr>
          <a:xfrm>
            <a:off x="1219200" y="991143"/>
            <a:ext cx="21945600" cy="1737361"/>
          </a:xfrm>
          <a:prstGeom prst="rect">
            <a:avLst/>
          </a:prstGeom>
          <a:ln w="12700"/>
        </p:spPr>
        <p:txBody>
          <a:bodyPr lIns="0" tIns="0" rIns="0" bIns="0"/>
          <a:lstStyle>
            <a:lvl1pPr defTabSz="685795">
              <a:lnSpc>
                <a:spcPct val="100000"/>
              </a:lnSpc>
              <a:defRPr sz="5000" b="1" cap="all">
                <a:solidFill>
                  <a:srgbClr val="CC0000"/>
                </a:solidFill>
                <a:latin typeface="+mn-lt"/>
                <a:ea typeface="+mn-ea"/>
                <a:cs typeface="+mn-cs"/>
                <a:sym typeface="Helvetica"/>
              </a:defRPr>
            </a:lvl1pPr>
          </a:lstStyle>
          <a:p>
            <a:r>
              <a:t>Title Text</a:t>
            </a:r>
          </a:p>
        </p:txBody>
      </p:sp>
      <p:sp>
        <p:nvSpPr>
          <p:cNvPr id="247"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tx">
  <p:cSld name="2_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4"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FFFFFF"/>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1078521" y="1330326"/>
            <a:ext cx="21629078" cy="4775200"/>
          </a:xfrm>
        </p:spPr>
        <p:txBody>
          <a:bodyPr anchor="b">
            <a:normAutofit/>
          </a:bodyPr>
          <a:lstStyle>
            <a:lvl1pPr algn="l">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1078520" y="6475656"/>
            <a:ext cx="20257480" cy="3311524"/>
          </a:xfrm>
        </p:spPr>
        <p:txBody>
          <a:bodyPr>
            <a:normAutofit/>
          </a:bodyPr>
          <a:lstStyle>
            <a:lvl1pPr marL="0" indent="0" algn="l">
              <a:buNone/>
              <a:defRPr sz="5600">
                <a:latin typeface="Verdana" panose="020B0604030504040204" pitchFamily="34" charset="0"/>
                <a:ea typeface="Verdana" panose="020B0604030504040204" pitchFamily="34" charset="0"/>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10/11/22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1078521" y="6111554"/>
            <a:ext cx="2162907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541334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76400" y="3000320"/>
            <a:ext cx="15774692"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10/11/22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92393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1663700" y="3419477"/>
            <a:ext cx="21031200" cy="5705474"/>
          </a:xfrm>
        </p:spPr>
        <p:txBody>
          <a:bodyPr anchor="b">
            <a:normAutofit/>
          </a:bodyPr>
          <a:lstStyle>
            <a:lvl1pPr>
              <a:defRPr sz="8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10/11/22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1663700" y="9124950"/>
            <a:ext cx="210439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40336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1676400" y="3651250"/>
            <a:ext cx="10363200"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12344400" y="3651250"/>
            <a:ext cx="10363200"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10/11/22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1676400" y="338137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98267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1679576" y="730251"/>
            <a:ext cx="21031200" cy="2651126"/>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1679577" y="5010150"/>
            <a:ext cx="10315574"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12344400" y="5010150"/>
            <a:ext cx="10366376"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10/11/22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7811246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1676400" y="1"/>
            <a:ext cx="21031200" cy="2651126"/>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10/11/22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1676400" y="265112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1064108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10/11/22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02902039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10/11/22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26831632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1679577" y="914400"/>
            <a:ext cx="7864474" cy="3200400"/>
          </a:xfrm>
        </p:spPr>
        <p:txBody>
          <a:bodyPr anchor="b"/>
          <a:lstStyle>
            <a:lvl1pPr>
              <a:defRPr sz="64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10366376" y="1974851"/>
            <a:ext cx="12344400" cy="9747250"/>
          </a:xfrm>
        </p:spPr>
        <p:txBody>
          <a:bodyPr/>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10/11/22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38688824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10/11/22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58422957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17449800" y="730250"/>
            <a:ext cx="5257800" cy="1162367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1676400" y="730250"/>
            <a:ext cx="15468600" cy="116236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10/11/22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408245651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30894720" y="12810497"/>
            <a:ext cx="556776" cy="548318"/>
          </a:xfrm>
          <a:prstGeom prst="rect">
            <a:avLst/>
          </a:prstGeom>
        </p:spPr>
        <p:txBody>
          <a:bodyPr/>
          <a:lstStyle/>
          <a:p>
            <a:pPr defTabSz="1095390">
              <a:defRPr/>
            </a:pPr>
            <a:fld id="{86CB4B4D-7CA3-9044-876B-883B54F8677D}" type="slidenum">
              <a:rPr lang="en-US" smtClean="0"/>
              <a:pPr defTabSz="1095390">
                <a:defRPr/>
              </a:pPr>
              <a:t>‹#›</a:t>
            </a:fld>
            <a:endParaRPr lang="en-US"/>
          </a:p>
        </p:txBody>
      </p:sp>
    </p:spTree>
    <p:extLst>
      <p:ext uri="{BB962C8B-B14F-4D97-AF65-F5344CB8AC3E}">
        <p14:creationId xmlns:p14="http://schemas.microsoft.com/office/powerpoint/2010/main" val="1271874895"/>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676400" y="730250"/>
            <a:ext cx="21031200" cy="2651126"/>
          </a:xfrm>
          <a:prstGeom prst="rect">
            <a:avLst/>
          </a:prstGeom>
        </p:spPr>
        <p:txBody>
          <a:bodyPr/>
          <a:lstStyle/>
          <a:p>
            <a:r>
              <a:t>Title Text</a:t>
            </a:r>
          </a:p>
        </p:txBody>
      </p:sp>
      <p:sp>
        <p:nvSpPr>
          <p:cNvPr id="43" name="Body Level One…"/>
          <p:cNvSpPr txBox="1">
            <a:spLocks noGrp="1"/>
          </p:cNvSpPr>
          <p:nvPr>
            <p:ph type="body" sz="half" idx="1"/>
          </p:nvPr>
        </p:nvSpPr>
        <p:spPr>
          <a:xfrm>
            <a:off x="1676400" y="3651250"/>
            <a:ext cx="10363200" cy="870267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1676400" y="338137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theme" Target="../theme/theme2.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1676400" y="730251"/>
            <a:ext cx="21031200" cy="265112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54D997E8-DDEE-43F1-8D9B-F8A1E11DE488}" type="datetime1">
              <a:rPr lang="en-US" smtClean="0"/>
              <a:t>10/11/22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015204532"/>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Lst>
  <p:hf hdr="0" ftr="0" dt="0"/>
  <p:txStyles>
    <p:titleStyle>
      <a:lvl1pPr algn="l" defTabSz="1828800" rtl="0" eaLnBrk="1" latinLnBrk="0" hangingPunct="1">
        <a:lnSpc>
          <a:spcPct val="90000"/>
        </a:lnSpc>
        <a:spcBef>
          <a:spcPct val="0"/>
        </a:spcBef>
        <a:buNone/>
        <a:defRPr sz="8800" kern="1200">
          <a:solidFill>
            <a:srgbClr val="0070C0"/>
          </a:solidFill>
          <a:latin typeface="Verdana" panose="020B0604030504040204" pitchFamily="34" charset="0"/>
          <a:ea typeface="Verdana" panose="020B0604030504040204" pitchFamily="34" charset="0"/>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arstechnica.com/uncategorized/2004/12/4490-2/" TargetMode="External"/><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15.xml"/><Relationship Id="rId5" Type="http://schemas.openxmlformats.org/officeDocument/2006/relationships/chart" Target="../charts/chart2.xml"/><Relationship Id="rId4" Type="http://schemas.openxmlformats.org/officeDocument/2006/relationships/image" Target="../media/image6.jpeg"/></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5.xml"/><Relationship Id="rId5" Type="http://schemas.openxmlformats.org/officeDocument/2006/relationships/chart" Target="../charts/chart3.xml"/><Relationship Id="rId4" Type="http://schemas.openxmlformats.org/officeDocument/2006/relationships/image" Target="../media/image6.jpeg"/></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15.xml"/><Relationship Id="rId5" Type="http://schemas.openxmlformats.org/officeDocument/2006/relationships/chart" Target="../charts/chart4.xml"/><Relationship Id="rId4" Type="http://schemas.openxmlformats.org/officeDocument/2006/relationships/image" Target="../media/image6.jpe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15.xml"/><Relationship Id="rId5" Type="http://schemas.openxmlformats.org/officeDocument/2006/relationships/chart" Target="../charts/chart5.xml"/><Relationship Id="rId4" Type="http://schemas.openxmlformats.org/officeDocument/2006/relationships/image" Target="../media/image6.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7.xml"/><Relationship Id="rId1" Type="http://schemas.openxmlformats.org/officeDocument/2006/relationships/slideLayout" Target="../slideLayouts/slideLayout3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t>CS 4530: Fundamentals of Software Engineering</a:t>
            </a:r>
            <a:br/>
            <a:br/>
            <a:r>
              <a:t>Module 11: What makes a good test suite?</a:t>
            </a:r>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t>Jonathan Bell, Adeel Bhutta, Mitch Wand</a:t>
            </a:r>
          </a:p>
          <a:p>
            <a:pPr>
              <a:lnSpc>
                <a:spcPct val="100000"/>
              </a:lnSpc>
              <a:defRPr sz="4800"/>
            </a:pPr>
            <a:r>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a:t>
            </a:fld>
            <a:endParaRPr/>
          </a:p>
        </p:txBody>
      </p:sp>
      <p:sp>
        <p:nvSpPr>
          <p:cNvPr id="266" name="Rectangle 4"/>
          <p:cNvSpPr txBox="1"/>
          <p:nvPr/>
        </p:nvSpPr>
        <p:spPr>
          <a:xfrm>
            <a:off x="1502899" y="11739342"/>
            <a:ext cx="12009121"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t>© 2022 Released under the </a:t>
            </a:r>
            <a:r>
              <a:rPr u="sng">
                <a:solidFill>
                  <a:srgbClr val="0563C1"/>
                </a:solidFill>
                <a:uFill>
                  <a:solidFill>
                    <a:srgbClr val="0563C1"/>
                  </a:solidFill>
                </a:uFill>
                <a:hlinkClick r:id="rId2"/>
              </a:rPr>
              <a:t>CC BY-SA</a:t>
            </a:r>
            <a:r>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Course Mechanics"/>
          <p:cNvSpPr txBox="1">
            <a:spLocks noGrp="1"/>
          </p:cNvSpPr>
          <p:nvPr>
            <p:ph type="title"/>
          </p:nvPr>
        </p:nvSpPr>
        <p:spPr>
          <a:xfrm>
            <a:off x="1676400" y="36510"/>
            <a:ext cx="21031200" cy="2651126"/>
          </a:xfrm>
          <a:prstGeom prst="rect">
            <a:avLst/>
          </a:prstGeom>
        </p:spPr>
        <p:txBody>
          <a:bodyPr/>
          <a:lstStyle/>
          <a:p>
            <a:r>
              <a:t>Does the SUT satisfy its specification?</a:t>
            </a:r>
          </a:p>
        </p:txBody>
      </p:sp>
      <p:sp>
        <p:nvSpPr>
          <p:cNvPr id="328" name="See syllabus for all of the usual stuff…"/>
          <p:cNvSpPr txBox="1">
            <a:spLocks noGrp="1"/>
          </p:cNvSpPr>
          <p:nvPr>
            <p:ph type="body" idx="1"/>
          </p:nvPr>
        </p:nvSpPr>
        <p:spPr>
          <a:xfrm>
            <a:off x="2016266" y="3002232"/>
            <a:ext cx="15774690" cy="8702677"/>
          </a:xfrm>
          <a:prstGeom prst="rect">
            <a:avLst/>
          </a:prstGeom>
        </p:spPr>
        <p:txBody>
          <a:bodyPr/>
          <a:lstStyle/>
          <a:p>
            <a:pPr>
              <a:lnSpc>
                <a:spcPct val="72000"/>
              </a:lnSpc>
              <a:defRPr sz="5000"/>
            </a:pPr>
            <a:r>
              <a:t>Test behavior without regard to the implementation (“black-box testing” or “functional testing”).</a:t>
            </a:r>
          </a:p>
          <a:p>
            <a:pPr>
              <a:lnSpc>
                <a:spcPct val="72000"/>
              </a:lnSpc>
              <a:defRPr sz="5000"/>
            </a:pPr>
            <a:r>
              <a:t>What’s a specification?:</a:t>
            </a:r>
          </a:p>
          <a:p>
            <a:pPr marL="914400" lvl="1" indent="-457200">
              <a:lnSpc>
                <a:spcPct val="72000"/>
              </a:lnSpc>
              <a:spcBef>
                <a:spcPts val="1000"/>
              </a:spcBef>
              <a:defRPr sz="4400"/>
            </a:pPr>
            <a:r>
              <a:t>A precise definition of all acceptable behaviors of a SUT (outputs, state mutation, other effects) in </a:t>
            </a:r>
            <a:r>
              <a:rPr>
                <a:solidFill>
                  <a:srgbClr val="FF0000"/>
                </a:solidFill>
              </a:rPr>
              <a:t>all</a:t>
            </a:r>
            <a:r>
              <a:t> situations (state and inputs)</a:t>
            </a:r>
          </a:p>
          <a:p>
            <a:pPr marL="914400" lvl="1" indent="-457200">
              <a:lnSpc>
                <a:spcPct val="72000"/>
              </a:lnSpc>
              <a:spcBef>
                <a:spcPts val="1000"/>
              </a:spcBef>
              <a:defRPr sz="4400"/>
            </a:pPr>
            <a:r>
              <a:t>A specification may be formal (mathematical), informal (natural language) or implicit (“I know it when I see it”).</a:t>
            </a:r>
          </a:p>
          <a:p>
            <a:pPr>
              <a:lnSpc>
                <a:spcPct val="72000"/>
              </a:lnSpc>
              <a:defRPr sz="5000"/>
            </a:pPr>
            <a:r>
              <a:t>A test suite is an approximation to an unwritten specification</a:t>
            </a:r>
          </a:p>
          <a:p>
            <a:pPr marL="914400" lvl="1" indent="-457200">
              <a:lnSpc>
                <a:spcPct val="72000"/>
              </a:lnSpc>
              <a:spcBef>
                <a:spcPts val="1000"/>
              </a:spcBef>
              <a:defRPr sz="4400"/>
            </a:pPr>
            <a:r>
              <a:t>That’s the “T” in TDD</a:t>
            </a:r>
          </a:p>
          <a:p>
            <a:pPr marL="914400" lvl="1" indent="-457200">
              <a:lnSpc>
                <a:spcPct val="72000"/>
              </a:lnSpc>
              <a:spcBef>
                <a:spcPts val="1000"/>
              </a:spcBef>
              <a:defRPr sz="4400"/>
            </a:pPr>
            <a:r>
              <a:t>Adequacy of test suite is likelihood that an implementation passing all the tests actually fulfills the (unwritten) specification.</a:t>
            </a:r>
          </a:p>
        </p:txBody>
      </p:sp>
      <p:sp>
        <p:nvSpPr>
          <p:cNvPr id="329" name="Slide Number Placeholder 1"/>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1095390"/>
          </a:lstStyle>
          <a:p>
            <a:fld id="{86CB4B4D-7CA3-9044-876B-883B54F8677D}" type="slidenum">
              <a:t>10</a:t>
            </a:fld>
            <a:endParaRPr/>
          </a:p>
        </p:txBody>
      </p:sp>
      <p:sp>
        <p:nvSpPr>
          <p:cNvPr id="330" name="TextBox 6"/>
          <p:cNvSpPr txBox="1"/>
          <p:nvPr/>
        </p:nvSpPr>
        <p:spPr>
          <a:xfrm>
            <a:off x="17742160" y="4637594"/>
            <a:ext cx="5213249" cy="767081"/>
          </a:xfrm>
          <a:prstGeom prst="rect">
            <a:avLst/>
          </a:prstGeom>
          <a:solidFill>
            <a:srgbClr val="FBE5D6"/>
          </a:solidFill>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lgn="ctr">
              <a:defRPr>
                <a:latin typeface="Ink Free"/>
                <a:ea typeface="Ink Free"/>
                <a:cs typeface="Ink Free"/>
                <a:sym typeface="Ink Free"/>
              </a:defRPr>
            </a:lvl1pPr>
          </a:lstStyle>
          <a:p>
            <a:r>
              <a:t>Not often seen in the wild</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3" presetClass="entr" presetSubtype="10" fill="hold" grpId="1" nodeType="clickEffect">
                                  <p:stCondLst>
                                    <p:cond delay="0"/>
                                  </p:stCondLst>
                                  <p:iterate>
                                    <p:tmAbs val="0"/>
                                  </p:iterate>
                                  <p:childTnLst>
                                    <p:set>
                                      <p:cBhvr>
                                        <p:cTn id="6" fill="hold"/>
                                        <p:tgtEl>
                                          <p:spTgt spid="330"/>
                                        </p:tgtEl>
                                        <p:attrNameLst>
                                          <p:attrName>style.visibility</p:attrName>
                                        </p:attrNameLst>
                                      </p:cBhvr>
                                      <p:to>
                                        <p:strVal val="visible"/>
                                      </p:to>
                                    </p:set>
                                    <p:animEffect transition="in" filter="blinds(horizontal)">
                                      <p:cBhvr>
                                        <p:cTn id="7" dur="500"/>
                                        <p:tgtEl>
                                          <p:spTgt spid="3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0" grpId="1"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Building Test Suites From Specifications (TDD)"/>
          <p:cNvSpPr txBox="1">
            <a:spLocks noGrp="1"/>
          </p:cNvSpPr>
          <p:nvPr>
            <p:ph type="title"/>
          </p:nvPr>
        </p:nvSpPr>
        <p:spPr>
          <a:xfrm>
            <a:off x="1676400" y="36509"/>
            <a:ext cx="22077349" cy="2651127"/>
          </a:xfrm>
          <a:prstGeom prst="rect">
            <a:avLst/>
          </a:prstGeom>
        </p:spPr>
        <p:txBody>
          <a:bodyPr/>
          <a:lstStyle/>
          <a:p>
            <a:r>
              <a:t>Building Test Suites From Specifications (TDD)</a:t>
            </a:r>
          </a:p>
        </p:txBody>
      </p:sp>
      <p:sp>
        <p:nvSpPr>
          <p:cNvPr id="335" name="Enumerate equivalence classes of inputs to the SUT, and the expected behavior of that class…"/>
          <p:cNvSpPr txBox="1">
            <a:spLocks noGrp="1"/>
          </p:cNvSpPr>
          <p:nvPr>
            <p:ph type="body" sz="half" idx="1"/>
          </p:nvPr>
        </p:nvSpPr>
        <p:spPr>
          <a:xfrm>
            <a:off x="1676400" y="3000319"/>
            <a:ext cx="13787289" cy="8702677"/>
          </a:xfrm>
          <a:prstGeom prst="rect">
            <a:avLst/>
          </a:prstGeom>
        </p:spPr>
        <p:txBody>
          <a:bodyPr/>
          <a:lstStyle/>
          <a:p>
            <a:r>
              <a:t>Enumerate </a:t>
            </a:r>
            <a:r>
              <a:rPr i="1"/>
              <a:t>equivalence</a:t>
            </a:r>
            <a:r>
              <a:t> classes of inputs to the SUT, and the expected behavior of that class</a:t>
            </a:r>
          </a:p>
          <a:p>
            <a:r>
              <a:t>Identify </a:t>
            </a:r>
            <a:r>
              <a:rPr i="1"/>
              <a:t>boundary cases</a:t>
            </a:r>
            <a:r>
              <a:t> (near misses between input classes)</a:t>
            </a:r>
          </a:p>
          <a:p>
            <a:r>
              <a:t>Evaluate the adequacy of the test suite by comparing the tested behaviors with the specified behaviors</a:t>
            </a:r>
          </a:p>
          <a:p>
            <a:r>
              <a:t>Sometimes referred to as “black box” testing</a:t>
            </a:r>
          </a:p>
        </p:txBody>
      </p:sp>
      <p:sp>
        <p:nvSpPr>
          <p:cNvPr id="33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11</a:t>
            </a:fld>
            <a:endParaRPr/>
          </a:p>
        </p:txBody>
      </p:sp>
      <p:grpSp>
        <p:nvGrpSpPr>
          <p:cNvPr id="346" name="Group 20"/>
          <p:cNvGrpSpPr/>
          <p:nvPr/>
        </p:nvGrpSpPr>
        <p:grpSpPr>
          <a:xfrm>
            <a:off x="15512793" y="6307221"/>
            <a:ext cx="7858576" cy="5211582"/>
            <a:chOff x="0" y="0"/>
            <a:chExt cx="7858575" cy="5211580"/>
          </a:xfrm>
        </p:grpSpPr>
        <p:sp>
          <p:nvSpPr>
            <p:cNvPr id="337" name="Rectangle 7"/>
            <p:cNvSpPr/>
            <p:nvPr/>
          </p:nvSpPr>
          <p:spPr>
            <a:xfrm>
              <a:off x="-1" y="-1"/>
              <a:ext cx="7858576" cy="5211581"/>
            </a:xfrm>
            <a:prstGeom prst="rect">
              <a:avLst/>
            </a:prstGeom>
            <a:solidFill>
              <a:srgbClr val="FFFFFF"/>
            </a:solidFill>
            <a:ln w="12700" cap="flat">
              <a:solidFill>
                <a:srgbClr val="000000"/>
              </a:solidFill>
              <a:prstDash val="solid"/>
              <a:miter lim="800000"/>
            </a:ln>
            <a:effectLst/>
          </p:spPr>
          <p:txBody>
            <a:bodyPr wrap="square" lIns="45719" tIns="45719" rIns="45719" bIns="45719" numCol="1" anchor="ctr">
              <a:noAutofit/>
            </a:bodyPr>
            <a:lstStyle/>
            <a:p>
              <a:pPr algn="ctr" defTabSz="914400">
                <a:defRPr sz="1800"/>
              </a:pPr>
              <a:endParaRPr/>
            </a:p>
          </p:txBody>
        </p:sp>
        <p:sp>
          <p:nvSpPr>
            <p:cNvPr id="338" name="Straight Connector 8"/>
            <p:cNvSpPr/>
            <p:nvPr/>
          </p:nvSpPr>
          <p:spPr>
            <a:xfrm>
              <a:off x="2571660" y="-1"/>
              <a:ext cx="2323629" cy="5211581"/>
            </a:xfrm>
            <a:prstGeom prst="line">
              <a:avLst/>
            </a:prstGeom>
            <a:noFill/>
            <a:ln w="12700" cap="flat">
              <a:solidFill>
                <a:schemeClr val="accent1"/>
              </a:solidFill>
              <a:prstDash val="solid"/>
              <a:miter lim="800000"/>
            </a:ln>
            <a:effectLst/>
          </p:spPr>
          <p:txBody>
            <a:bodyPr wrap="square" lIns="45719" tIns="45719" rIns="45719" bIns="45719" numCol="1" anchor="t">
              <a:noAutofit/>
            </a:bodyPr>
            <a:lstStyle/>
            <a:p>
              <a:pPr defTabSz="914400">
                <a:defRPr sz="1800"/>
              </a:pPr>
              <a:endParaRPr/>
            </a:p>
          </p:txBody>
        </p:sp>
        <p:sp>
          <p:nvSpPr>
            <p:cNvPr id="339" name="Straight Connector 9"/>
            <p:cNvSpPr/>
            <p:nvPr/>
          </p:nvSpPr>
          <p:spPr>
            <a:xfrm flipH="1">
              <a:off x="-1" y="0"/>
              <a:ext cx="6540110" cy="4422670"/>
            </a:xfrm>
            <a:prstGeom prst="line">
              <a:avLst/>
            </a:prstGeom>
            <a:noFill/>
            <a:ln w="12700" cap="flat">
              <a:solidFill>
                <a:schemeClr val="accent1"/>
              </a:solidFill>
              <a:prstDash val="solid"/>
              <a:miter lim="800000"/>
            </a:ln>
            <a:effectLst/>
          </p:spPr>
          <p:txBody>
            <a:bodyPr wrap="square" lIns="45719" tIns="45719" rIns="45719" bIns="45719" numCol="1" anchor="t">
              <a:noAutofit/>
            </a:bodyPr>
            <a:lstStyle/>
            <a:p>
              <a:pPr defTabSz="914400">
                <a:defRPr sz="1800"/>
              </a:pPr>
              <a:endParaRPr/>
            </a:p>
          </p:txBody>
        </p:sp>
        <p:sp>
          <p:nvSpPr>
            <p:cNvPr id="340" name="Straight Connector 10"/>
            <p:cNvSpPr/>
            <p:nvPr/>
          </p:nvSpPr>
          <p:spPr>
            <a:xfrm>
              <a:off x="5417455" y="765001"/>
              <a:ext cx="2441119" cy="4446578"/>
            </a:xfrm>
            <a:prstGeom prst="line">
              <a:avLst/>
            </a:prstGeom>
            <a:noFill/>
            <a:ln w="12700" cap="flat">
              <a:solidFill>
                <a:schemeClr val="accent1"/>
              </a:solidFill>
              <a:prstDash val="solid"/>
              <a:miter lim="800000"/>
            </a:ln>
            <a:effectLst/>
          </p:spPr>
          <p:txBody>
            <a:bodyPr wrap="square" lIns="45719" tIns="45719" rIns="45719" bIns="45719" numCol="1" anchor="t">
              <a:noAutofit/>
            </a:bodyPr>
            <a:lstStyle/>
            <a:p>
              <a:pPr defTabSz="914400">
                <a:defRPr sz="1800"/>
              </a:pPr>
              <a:endParaRPr/>
            </a:p>
          </p:txBody>
        </p:sp>
        <p:sp>
          <p:nvSpPr>
            <p:cNvPr id="341" name="Straight Connector 11"/>
            <p:cNvSpPr/>
            <p:nvPr/>
          </p:nvSpPr>
          <p:spPr>
            <a:xfrm flipV="1">
              <a:off x="-1" y="1601723"/>
              <a:ext cx="7858576" cy="71721"/>
            </a:xfrm>
            <a:prstGeom prst="line">
              <a:avLst/>
            </a:prstGeom>
            <a:noFill/>
            <a:ln w="12700" cap="flat">
              <a:solidFill>
                <a:schemeClr val="accent1"/>
              </a:solidFill>
              <a:prstDash val="solid"/>
              <a:miter lim="800000"/>
            </a:ln>
            <a:effectLst/>
          </p:spPr>
          <p:txBody>
            <a:bodyPr wrap="square" lIns="45719" tIns="45719" rIns="45719" bIns="45719" numCol="1" anchor="t">
              <a:noAutofit/>
            </a:bodyPr>
            <a:lstStyle/>
            <a:p>
              <a:pPr defTabSz="914400">
                <a:defRPr sz="1800"/>
              </a:pPr>
              <a:endParaRPr/>
            </a:p>
          </p:txBody>
        </p:sp>
        <p:sp>
          <p:nvSpPr>
            <p:cNvPr id="342" name="Oval 12"/>
            <p:cNvSpPr/>
            <p:nvPr/>
          </p:nvSpPr>
          <p:spPr>
            <a:xfrm>
              <a:off x="306772" y="1063831"/>
              <a:ext cx="411204" cy="394457"/>
            </a:xfrm>
            <a:prstGeom prst="ellipse">
              <a:avLst/>
            </a:prstGeom>
            <a:solidFill>
              <a:srgbClr val="000000"/>
            </a:solidFill>
            <a:ln w="6350" cap="flat">
              <a:solidFill>
                <a:schemeClr val="accent1"/>
              </a:solidFill>
              <a:prstDash val="solid"/>
              <a:miter lim="800000"/>
            </a:ln>
            <a:effectLst/>
          </p:spPr>
          <p:txBody>
            <a:bodyPr wrap="square" lIns="45719" tIns="45719" rIns="45719" bIns="45719" numCol="1" anchor="ctr">
              <a:noAutofit/>
            </a:bodyPr>
            <a:lstStyle/>
            <a:p>
              <a:pPr algn="ctr" defTabSz="914400">
                <a:defRPr sz="1800">
                  <a:solidFill>
                    <a:srgbClr val="FFFFFF"/>
                  </a:solidFill>
                </a:defRPr>
              </a:pPr>
              <a:endParaRPr/>
            </a:p>
          </p:txBody>
        </p:sp>
        <p:sp>
          <p:nvSpPr>
            <p:cNvPr id="343" name="Oval 13"/>
            <p:cNvSpPr/>
            <p:nvPr/>
          </p:nvSpPr>
          <p:spPr>
            <a:xfrm>
              <a:off x="1821047" y="215157"/>
              <a:ext cx="411204" cy="394457"/>
            </a:xfrm>
            <a:prstGeom prst="ellipse">
              <a:avLst/>
            </a:prstGeom>
            <a:solidFill>
              <a:srgbClr val="000000"/>
            </a:solidFill>
            <a:ln w="6350" cap="flat">
              <a:solidFill>
                <a:schemeClr val="accent1"/>
              </a:solidFill>
              <a:prstDash val="solid"/>
              <a:miter lim="800000"/>
            </a:ln>
            <a:effectLst/>
          </p:spPr>
          <p:txBody>
            <a:bodyPr wrap="square" lIns="45719" tIns="45719" rIns="45719" bIns="45719" numCol="1" anchor="ctr">
              <a:noAutofit/>
            </a:bodyPr>
            <a:lstStyle/>
            <a:p>
              <a:pPr algn="ctr" defTabSz="914400">
                <a:defRPr sz="1800">
                  <a:solidFill>
                    <a:srgbClr val="FFFFFF"/>
                  </a:solidFill>
                </a:defRPr>
              </a:pPr>
              <a:endParaRPr/>
            </a:p>
          </p:txBody>
        </p:sp>
        <p:sp>
          <p:nvSpPr>
            <p:cNvPr id="344" name="TextBox 14"/>
            <p:cNvSpPr txBox="1"/>
            <p:nvPr/>
          </p:nvSpPr>
          <p:spPr>
            <a:xfrm>
              <a:off x="791079" y="621567"/>
              <a:ext cx="316442" cy="532584"/>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t">
              <a:noAutofit/>
            </a:bodyPr>
            <a:lstStyle>
              <a:lvl1pPr defTabSz="914400">
                <a:defRPr sz="1800"/>
              </a:lvl1pPr>
            </a:lstStyle>
            <a:p>
              <a:r>
                <a:t>A</a:t>
              </a:r>
            </a:p>
          </p:txBody>
        </p:sp>
        <p:sp>
          <p:nvSpPr>
            <p:cNvPr id="345" name="TextBox 15"/>
            <p:cNvSpPr txBox="1"/>
            <p:nvPr/>
          </p:nvSpPr>
          <p:spPr>
            <a:xfrm>
              <a:off x="2305354" y="657426"/>
              <a:ext cx="304770" cy="532584"/>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tIns="45719" rIns="45719" bIns="45719" numCol="1" anchor="t">
              <a:noAutofit/>
            </a:bodyPr>
            <a:lstStyle>
              <a:lvl1pPr defTabSz="914400">
                <a:defRPr sz="1800"/>
              </a:lvl1pPr>
            </a:lstStyle>
            <a:p>
              <a:r>
                <a:t>B</a:t>
              </a:r>
            </a:p>
          </p:txBody>
        </p:sp>
      </p:grpSp>
      <p:sp>
        <p:nvSpPr>
          <p:cNvPr id="347" name="TextBox 16"/>
          <p:cNvSpPr txBox="1"/>
          <p:nvPr/>
        </p:nvSpPr>
        <p:spPr>
          <a:xfrm>
            <a:off x="15376289" y="11842024"/>
            <a:ext cx="8131583" cy="398821"/>
          </a:xfrm>
          <a:prstGeom prst="rect">
            <a:avLst/>
          </a:prstGeom>
          <a:gradFill>
            <a:gsLst>
              <a:gs pos="0">
                <a:schemeClr val="accent1">
                  <a:hueOff val="276587"/>
                  <a:satOff val="-4887"/>
                  <a:lumOff val="24576"/>
                </a:schemeClr>
              </a:gs>
              <a:gs pos="50000">
                <a:srgbClr val="98AAD9"/>
              </a:gs>
              <a:gs pos="100000">
                <a:schemeClr val="accent1">
                  <a:hueOff val="258141"/>
                  <a:satOff val="-1314"/>
                  <a:lumOff val="16637"/>
                </a:schemeClr>
              </a:gs>
            </a:gsLst>
            <a:lin ang="5400000"/>
          </a:gradFill>
          <a:ln w="635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spAutoFit/>
          </a:bodyPr>
          <a:lstStyle>
            <a:lvl1pPr defTabSz="914400">
              <a:defRPr sz="2400"/>
            </a:lvl1pPr>
          </a:lstStyle>
          <a:p>
            <a:r>
              <a:t>If the program works for input A, it will probably work for input B</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Building Test Suites From Specifications: Zip Code Lookup"/>
          <p:cNvSpPr txBox="1">
            <a:spLocks noGrp="1"/>
          </p:cNvSpPr>
          <p:nvPr>
            <p:ph type="title"/>
          </p:nvPr>
        </p:nvSpPr>
        <p:spPr>
          <a:xfrm>
            <a:off x="1676400" y="36509"/>
            <a:ext cx="22077349" cy="2651127"/>
          </a:xfrm>
          <a:prstGeom prst="rect">
            <a:avLst/>
          </a:prstGeom>
        </p:spPr>
        <p:txBody>
          <a:bodyPr/>
          <a:lstStyle/>
          <a:p>
            <a:r>
              <a:t>Building Test Suites From Specifications: Zip Code Lookup</a:t>
            </a:r>
          </a:p>
        </p:txBody>
      </p:sp>
      <p:sp>
        <p:nvSpPr>
          <p:cNvPr id="350" name="USPS ZIP code lookup tool accepts a zip code as input, and outputs:…"/>
          <p:cNvSpPr txBox="1">
            <a:spLocks noGrp="1"/>
          </p:cNvSpPr>
          <p:nvPr>
            <p:ph type="body" sz="half" idx="1"/>
          </p:nvPr>
        </p:nvSpPr>
        <p:spPr>
          <a:xfrm>
            <a:off x="1676400" y="3000319"/>
            <a:ext cx="13787289" cy="8702677"/>
          </a:xfrm>
          <a:prstGeom prst="rect">
            <a:avLst/>
          </a:prstGeom>
        </p:spPr>
        <p:txBody>
          <a:bodyPr/>
          <a:lstStyle/>
          <a:p>
            <a:r>
              <a:t>USPS ZIP code lookup tool accepts a zip code as input, and outputs:</a:t>
            </a:r>
          </a:p>
          <a:p>
            <a:pPr marL="914400" lvl="1" indent="-457200"/>
            <a:r>
              <a:t>The “place names” that correspond to that ZIP code, or </a:t>
            </a:r>
          </a:p>
          <a:p>
            <a:pPr marL="914400" lvl="1" indent="-457200"/>
            <a:r>
              <a:t>“Invalid zip code”</a:t>
            </a:r>
          </a:p>
          <a:p>
            <a:r>
              <a:t>Strategy:</a:t>
            </a:r>
          </a:p>
          <a:p>
            <a:pPr marL="914400" lvl="1" indent="-457200"/>
            <a:r>
              <a:t>Determine the input equivalence classes, boundary conditions</a:t>
            </a:r>
          </a:p>
          <a:p>
            <a:pPr marL="914400" lvl="1" indent="-457200"/>
            <a:r>
              <a:t>Write tests for those inputs</a:t>
            </a:r>
          </a:p>
        </p:txBody>
      </p:sp>
      <p:sp>
        <p:nvSpPr>
          <p:cNvPr id="35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12</a:t>
            </a:fld>
            <a:endParaRPr/>
          </a:p>
        </p:txBody>
      </p:sp>
      <p:grpSp>
        <p:nvGrpSpPr>
          <p:cNvPr id="354" name="Picture 2.png"/>
          <p:cNvGrpSpPr/>
          <p:nvPr/>
        </p:nvGrpSpPr>
        <p:grpSpPr>
          <a:xfrm>
            <a:off x="15662195" y="3028596"/>
            <a:ext cx="8226823" cy="9084073"/>
            <a:chOff x="0" y="0"/>
            <a:chExt cx="8226821" cy="9084071"/>
          </a:xfrm>
        </p:grpSpPr>
        <p:pic>
          <p:nvPicPr>
            <p:cNvPr id="353" name="Picture 2.png" descr="Picture 2.png"/>
            <p:cNvPicPr>
              <a:picLocks noChangeAspect="1"/>
            </p:cNvPicPr>
            <p:nvPr/>
          </p:nvPicPr>
          <p:blipFill>
            <a:blip r:embed="rId3"/>
            <a:srcRect l="3406" t="13309" r="71951" b="44353"/>
            <a:stretch>
              <a:fillRect/>
            </a:stretch>
          </p:blipFill>
          <p:spPr>
            <a:xfrm>
              <a:off x="139700" y="139700"/>
              <a:ext cx="7947422" cy="8804672"/>
            </a:xfrm>
            <a:prstGeom prst="rect">
              <a:avLst/>
            </a:prstGeom>
            <a:ln>
              <a:noFill/>
            </a:ln>
            <a:effectLst/>
          </p:spPr>
        </p:pic>
        <p:pic>
          <p:nvPicPr>
            <p:cNvPr id="352" name="Picture 2.png" descr="Picture 2.png"/>
            <p:cNvPicPr>
              <a:picLocks/>
            </p:cNvPicPr>
            <p:nvPr/>
          </p:nvPicPr>
          <p:blipFill>
            <a:blip r:embed="rId4"/>
            <a:stretch>
              <a:fillRect/>
            </a:stretch>
          </p:blipFill>
          <p:spPr>
            <a:xfrm>
              <a:off x="0" y="0"/>
              <a:ext cx="8226822" cy="9084072"/>
            </a:xfrm>
            <a:prstGeom prst="rect">
              <a:avLst/>
            </a:prstGeom>
            <a:effectLst/>
          </p:spPr>
        </p:pic>
      </p:gr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Building Test Suites From Specifications: Zip Code Lookup"/>
          <p:cNvSpPr txBox="1">
            <a:spLocks noGrp="1"/>
          </p:cNvSpPr>
          <p:nvPr>
            <p:ph type="title"/>
          </p:nvPr>
        </p:nvSpPr>
        <p:spPr>
          <a:xfrm>
            <a:off x="1676400" y="36509"/>
            <a:ext cx="22077349" cy="2651127"/>
          </a:xfrm>
          <a:prstGeom prst="rect">
            <a:avLst/>
          </a:prstGeom>
        </p:spPr>
        <p:txBody>
          <a:bodyPr/>
          <a:lstStyle/>
          <a:p>
            <a:r>
              <a:t>Building Test Suites From Specifications: Zip Code Lookup</a:t>
            </a:r>
          </a:p>
        </p:txBody>
      </p:sp>
      <p:sp>
        <p:nvSpPr>
          <p:cNvPr id="357" name="USPS ZIP code lookup tool accepts a zip code as input, and outputs:…"/>
          <p:cNvSpPr txBox="1">
            <a:spLocks noGrp="1"/>
          </p:cNvSpPr>
          <p:nvPr>
            <p:ph type="body" sz="quarter" idx="1"/>
          </p:nvPr>
        </p:nvSpPr>
        <p:spPr>
          <a:xfrm>
            <a:off x="1676400" y="3000319"/>
            <a:ext cx="13787289" cy="4685881"/>
          </a:xfrm>
          <a:prstGeom prst="rect">
            <a:avLst/>
          </a:prstGeom>
        </p:spPr>
        <p:txBody>
          <a:bodyPr/>
          <a:lstStyle/>
          <a:p>
            <a:r>
              <a:t>USPS ZIP code lookup tool accepts a zip code as input, and outputs:</a:t>
            </a:r>
          </a:p>
          <a:p>
            <a:pPr marL="914400" lvl="1" indent="-457200"/>
            <a:r>
              <a:t>The “place names” that correspond to that ZIP code, or </a:t>
            </a:r>
          </a:p>
          <a:p>
            <a:pPr marL="914400" lvl="1" indent="-457200"/>
            <a:r>
              <a:t>“Invalid zip code”</a:t>
            </a:r>
          </a:p>
        </p:txBody>
      </p:sp>
      <p:sp>
        <p:nvSpPr>
          <p:cNvPr id="35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13</a:t>
            </a:fld>
            <a:endParaRPr/>
          </a:p>
        </p:txBody>
      </p:sp>
      <p:grpSp>
        <p:nvGrpSpPr>
          <p:cNvPr id="361" name="Picture 2.png"/>
          <p:cNvGrpSpPr/>
          <p:nvPr/>
        </p:nvGrpSpPr>
        <p:grpSpPr>
          <a:xfrm>
            <a:off x="15662195" y="3028596"/>
            <a:ext cx="8226822" cy="9084072"/>
            <a:chOff x="0" y="0"/>
            <a:chExt cx="8226821" cy="9084071"/>
          </a:xfrm>
        </p:grpSpPr>
        <p:pic>
          <p:nvPicPr>
            <p:cNvPr id="360" name="Picture 2.png" descr="Picture 2.png"/>
            <p:cNvPicPr>
              <a:picLocks noChangeAspect="1"/>
            </p:cNvPicPr>
            <p:nvPr/>
          </p:nvPicPr>
          <p:blipFill>
            <a:blip r:embed="rId3"/>
            <a:srcRect l="3406" t="13309" r="71951" b="44353"/>
            <a:stretch>
              <a:fillRect/>
            </a:stretch>
          </p:blipFill>
          <p:spPr>
            <a:xfrm>
              <a:off x="139700" y="139700"/>
              <a:ext cx="7947422" cy="8804672"/>
            </a:xfrm>
            <a:prstGeom prst="rect">
              <a:avLst/>
            </a:prstGeom>
            <a:ln>
              <a:noFill/>
            </a:ln>
            <a:effectLst/>
          </p:spPr>
        </p:pic>
        <p:pic>
          <p:nvPicPr>
            <p:cNvPr id="359" name="Picture 2.png" descr="Picture 2.png"/>
            <p:cNvPicPr>
              <a:picLocks/>
            </p:cNvPicPr>
            <p:nvPr/>
          </p:nvPicPr>
          <p:blipFill>
            <a:blip r:embed="rId4"/>
            <a:stretch>
              <a:fillRect/>
            </a:stretch>
          </p:blipFill>
          <p:spPr>
            <a:xfrm>
              <a:off x="0" y="0"/>
              <a:ext cx="8226822" cy="9084072"/>
            </a:xfrm>
            <a:prstGeom prst="rect">
              <a:avLst/>
            </a:prstGeom>
            <a:effectLst/>
          </p:spPr>
        </p:pic>
      </p:grpSp>
      <p:sp>
        <p:nvSpPr>
          <p:cNvPr id="362" name="Oval"/>
          <p:cNvSpPr/>
          <p:nvPr/>
        </p:nvSpPr>
        <p:spPr>
          <a:xfrm>
            <a:off x="6820702" y="6204561"/>
            <a:ext cx="8226823" cy="7306151"/>
          </a:xfrm>
          <a:prstGeom prst="ellipse">
            <a:avLst/>
          </a:prstGeom>
          <a:solidFill>
            <a:srgbClr val="DEA983"/>
          </a:solidFill>
          <a:ln w="12700">
            <a:miter lim="400000"/>
          </a:ln>
        </p:spPr>
        <p:txBody>
          <a:bodyPr tIns="91439" bIns="91439" anchor="ctr"/>
          <a:lstStyle/>
          <a:p>
            <a:endParaRPr/>
          </a:p>
        </p:txBody>
      </p:sp>
      <p:sp>
        <p:nvSpPr>
          <p:cNvPr id="363" name="All possible inputs"/>
          <p:cNvSpPr txBox="1"/>
          <p:nvPr/>
        </p:nvSpPr>
        <p:spPr>
          <a:xfrm>
            <a:off x="9124939" y="6707165"/>
            <a:ext cx="3550687"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All possible inputs</a:t>
            </a:r>
          </a:p>
        </p:txBody>
      </p:sp>
      <p:sp>
        <p:nvSpPr>
          <p:cNvPr id="364" name="Oval"/>
          <p:cNvSpPr/>
          <p:nvPr/>
        </p:nvSpPr>
        <p:spPr>
          <a:xfrm>
            <a:off x="7332951" y="7547315"/>
            <a:ext cx="5986905" cy="5358063"/>
          </a:xfrm>
          <a:prstGeom prst="ellipse">
            <a:avLst/>
          </a:prstGeom>
          <a:solidFill>
            <a:srgbClr val="0A52B1"/>
          </a:solidFill>
          <a:ln w="12700">
            <a:miter lim="400000"/>
          </a:ln>
        </p:spPr>
        <p:txBody>
          <a:bodyPr tIns="91439" bIns="91439" anchor="ctr"/>
          <a:lstStyle/>
          <a:p>
            <a:endParaRPr/>
          </a:p>
        </p:txBody>
      </p:sp>
      <p:sp>
        <p:nvSpPr>
          <p:cNvPr id="365" name="All 5 digit numbers"/>
          <p:cNvSpPr txBox="1"/>
          <p:nvPr/>
        </p:nvSpPr>
        <p:spPr>
          <a:xfrm>
            <a:off x="8489445" y="8057897"/>
            <a:ext cx="3673917"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a:solidFill>
                  <a:srgbClr val="FFFFFF"/>
                </a:solidFill>
              </a:defRPr>
            </a:lvl1pPr>
          </a:lstStyle>
          <a:p>
            <a:r>
              <a:t>All 5 digit numbers</a:t>
            </a:r>
          </a:p>
        </p:txBody>
      </p:sp>
      <p:sp>
        <p:nvSpPr>
          <p:cNvPr id="366" name="Oval"/>
          <p:cNvSpPr/>
          <p:nvPr/>
        </p:nvSpPr>
        <p:spPr>
          <a:xfrm>
            <a:off x="8078359" y="8626107"/>
            <a:ext cx="4496089" cy="4212703"/>
          </a:xfrm>
          <a:prstGeom prst="ellipse">
            <a:avLst/>
          </a:prstGeom>
          <a:solidFill>
            <a:srgbClr val="83D3D4"/>
          </a:solidFill>
          <a:ln w="12700">
            <a:miter lim="400000"/>
          </a:ln>
        </p:spPr>
        <p:txBody>
          <a:bodyPr tIns="91439" bIns="91439" anchor="ctr"/>
          <a:lstStyle/>
          <a:p>
            <a:endParaRPr/>
          </a:p>
        </p:txBody>
      </p:sp>
      <p:sp>
        <p:nvSpPr>
          <p:cNvPr id="367" name="Valid ZIP codes"/>
          <p:cNvSpPr txBox="1"/>
          <p:nvPr/>
        </p:nvSpPr>
        <p:spPr>
          <a:xfrm>
            <a:off x="8852437" y="8962415"/>
            <a:ext cx="2947934"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Valid ZIP codes</a:t>
            </a:r>
          </a:p>
        </p:txBody>
      </p:sp>
      <p:sp>
        <p:nvSpPr>
          <p:cNvPr id="368" name="ZIP codes with multiple place names"/>
          <p:cNvSpPr/>
          <p:nvPr/>
        </p:nvSpPr>
        <p:spPr>
          <a:xfrm>
            <a:off x="9089166" y="9636913"/>
            <a:ext cx="2947934" cy="2966359"/>
          </a:xfrm>
          <a:prstGeom prst="ellipse">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p>
            <a:r>
              <a:t>ZIP codes with multiple place names</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t>Building Test Suites From Specifications: Zip Code Lookup</a:t>
            </a:r>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pPr marL="374904" indent="-374904" defTabSz="1499616">
              <a:spcBef>
                <a:spcPts val="1600"/>
              </a:spcBef>
              <a:defRPr sz="4592"/>
            </a:pPr>
            <a:r>
              <a:t>Equivalence classes:</a:t>
            </a:r>
          </a:p>
          <a:p>
            <a:pPr marL="749808" lvl="1" indent="-374904" defTabSz="1499616">
              <a:spcBef>
                <a:spcPts val="1600"/>
              </a:spcBef>
              <a:defRPr sz="4592"/>
            </a:pPr>
            <a:r>
              <a:t>Not a 5 digit number</a:t>
            </a:r>
          </a:p>
          <a:p>
            <a:pPr marL="749808" lvl="1" indent="-374904" defTabSz="1499616">
              <a:spcBef>
                <a:spcPts val="1600"/>
              </a:spcBef>
              <a:defRPr sz="4592"/>
            </a:pPr>
            <a:r>
              <a:t>A 5 digit numbers</a:t>
            </a:r>
          </a:p>
          <a:p>
            <a:pPr marL="1124711" lvl="2" indent="-374904" defTabSz="1499616">
              <a:spcBef>
                <a:spcPts val="1600"/>
              </a:spcBef>
              <a:defRPr sz="4592"/>
            </a:pPr>
            <a:r>
              <a:t>A valid ZIP code</a:t>
            </a:r>
          </a:p>
          <a:p>
            <a:pPr marL="1499616" lvl="3" indent="-374904" defTabSz="1499616">
              <a:spcBef>
                <a:spcPts val="1600"/>
              </a:spcBef>
              <a:defRPr sz="4592"/>
            </a:pPr>
            <a:r>
              <a:t>With one place name</a:t>
            </a:r>
          </a:p>
          <a:p>
            <a:pPr marL="1499616" lvl="3" indent="-374904" defTabSz="1499616">
              <a:spcBef>
                <a:spcPts val="1600"/>
              </a:spcBef>
              <a:defRPr sz="4592"/>
            </a:pPr>
            <a:r>
              <a:t>With multiple place names</a:t>
            </a:r>
          </a:p>
          <a:p>
            <a:pPr marL="1124711" lvl="2" indent="-374904" defTabSz="1499616">
              <a:spcBef>
                <a:spcPts val="1600"/>
              </a:spcBef>
              <a:defRPr sz="4592"/>
            </a:pPr>
            <a:r>
              <a:t>Not a valid ZIP code</a:t>
            </a:r>
          </a:p>
          <a:p>
            <a:pPr marL="374904" indent="-374904" defTabSz="1499616">
              <a:spcBef>
                <a:spcPts val="1600"/>
              </a:spcBef>
              <a:defRPr sz="4592"/>
            </a:pPr>
            <a:r>
              <a:t>Generate at least one input from each class, plus boundaries (e.g. 4 digit numbers, 6 digit numbers, no numbers)</a:t>
            </a:r>
          </a:p>
          <a:p>
            <a:pPr marL="374904" indent="-374904" defTabSz="1499616">
              <a:spcBef>
                <a:spcPts val="1600"/>
              </a:spcBef>
              <a:defRPr sz="4592"/>
            </a:pPr>
            <a:r>
              <a:t>Encode the expected output of the system for each test</a:t>
            </a:r>
          </a:p>
        </p:txBody>
      </p:sp>
      <p:sp>
        <p:nvSpPr>
          <p:cNvPr id="37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14</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p>
            <a:r>
              <a:t>ZIP codes with multiple place names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Title 1"/>
          <p:cNvSpPr txBox="1">
            <a:spLocks noGrp="1"/>
          </p:cNvSpPr>
          <p:nvPr>
            <p:ph type="title"/>
          </p:nvPr>
        </p:nvSpPr>
        <p:spPr>
          <a:prstGeom prst="rect">
            <a:avLst/>
          </a:prstGeom>
        </p:spPr>
        <p:txBody>
          <a:bodyPr/>
          <a:lstStyle>
            <a:lvl1pPr>
              <a:defRPr sz="7200"/>
            </a:lvl1pPr>
          </a:lstStyle>
          <a:p>
            <a:r>
              <a:t>Make sure the regions have the right boundaries.</a:t>
            </a:r>
          </a:p>
        </p:txBody>
      </p:sp>
      <p:sp>
        <p:nvSpPr>
          <p:cNvPr id="384" name="Content Placeholder 2"/>
          <p:cNvSpPr txBox="1">
            <a:spLocks noGrp="1"/>
          </p:cNvSpPr>
          <p:nvPr>
            <p:ph type="body" sz="half" idx="1"/>
          </p:nvPr>
        </p:nvSpPr>
        <p:spPr>
          <a:prstGeom prst="rect">
            <a:avLst/>
          </a:prstGeom>
        </p:spPr>
        <p:txBody>
          <a:bodyPr/>
          <a:lstStyle/>
          <a:p>
            <a:pPr>
              <a:lnSpc>
                <a:spcPct val="81000"/>
              </a:lnSpc>
              <a:defRPr sz="5200"/>
            </a:pPr>
            <a:r>
              <a:t>Select “special” values of a range</a:t>
            </a:r>
          </a:p>
          <a:p>
            <a:pPr marL="914400" lvl="1" indent="-457200">
              <a:lnSpc>
                <a:spcPct val="81000"/>
              </a:lnSpc>
              <a:spcBef>
                <a:spcPts val="1000"/>
              </a:spcBef>
              <a:defRPr sz="5200"/>
            </a:pPr>
            <a:r>
              <a:t>Boundary values;</a:t>
            </a:r>
            <a:endParaRPr sz="4800"/>
          </a:p>
          <a:p>
            <a:pPr marL="914400" lvl="1" indent="-457200">
              <a:lnSpc>
                <a:spcPct val="81000"/>
              </a:lnSpc>
              <a:spcBef>
                <a:spcPts val="1000"/>
              </a:spcBef>
              <a:defRPr sz="5200"/>
            </a:pPr>
            <a:r>
              <a:t>Barely legal, barely illegal inputs;</a:t>
            </a:r>
            <a:endParaRPr sz="4800"/>
          </a:p>
          <a:p>
            <a:pPr marL="0" lvl="1" indent="457200">
              <a:lnSpc>
                <a:spcPct val="81000"/>
              </a:lnSpc>
              <a:spcBef>
                <a:spcPts val="1000"/>
              </a:spcBef>
              <a:buSzTx/>
              <a:buNone/>
              <a:defRPr sz="5200"/>
            </a:pPr>
            <a:r>
              <a:t>=&gt; </a:t>
            </a:r>
            <a:r>
              <a:rPr b="1" i="1"/>
              <a:t>boundary testing</a:t>
            </a:r>
          </a:p>
          <a:p>
            <a:pPr>
              <a:lnSpc>
                <a:spcPct val="81000"/>
              </a:lnSpc>
              <a:defRPr sz="5200"/>
            </a:pPr>
            <a:r>
              <a:t>Integer overflow a serious problem: may be implicit</a:t>
            </a:r>
          </a:p>
          <a:p>
            <a:pPr marL="914400" lvl="1" indent="-457200">
              <a:lnSpc>
                <a:spcPct val="81000"/>
              </a:lnSpc>
              <a:spcBef>
                <a:spcPts val="1000"/>
              </a:spcBef>
              <a:defRPr sz="5200"/>
            </a:pPr>
            <a:r>
              <a:t>ComAir problem due to a list getting more than 32767 elems</a:t>
            </a:r>
          </a:p>
          <a:p>
            <a:pPr>
              <a:lnSpc>
                <a:spcPct val="81000"/>
              </a:lnSpc>
              <a:defRPr sz="5200"/>
            </a:pPr>
            <a:r>
              <a:rPr u="sng">
                <a:solidFill>
                  <a:srgbClr val="0563C1"/>
                </a:solidFill>
                <a:uFill>
                  <a:solidFill>
                    <a:srgbClr val="0563C1"/>
                  </a:solidFill>
                </a:uFill>
                <a:hlinkClick r:id="rId3"/>
              </a:rPr>
              <a:t>https://arstechnica.com/uncategorized/2004/12/4490-2/</a:t>
            </a:r>
          </a:p>
        </p:txBody>
      </p:sp>
      <p:grpSp>
        <p:nvGrpSpPr>
          <p:cNvPr id="387" name="Picture 2"/>
          <p:cNvGrpSpPr/>
          <p:nvPr/>
        </p:nvGrpSpPr>
        <p:grpSpPr>
          <a:xfrm>
            <a:off x="12344399" y="3651250"/>
            <a:ext cx="10363201" cy="8702676"/>
            <a:chOff x="0" y="0"/>
            <a:chExt cx="10363200" cy="8702675"/>
          </a:xfrm>
        </p:grpSpPr>
        <p:sp>
          <p:nvSpPr>
            <p:cNvPr id="385" name="Rectangle"/>
            <p:cNvSpPr/>
            <p:nvPr/>
          </p:nvSpPr>
          <p:spPr>
            <a:xfrm>
              <a:off x="0" y="0"/>
              <a:ext cx="10363200" cy="8702676"/>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pic>
          <p:nvPicPr>
            <p:cNvPr id="386" name="image4.jpeg" descr="image4.jpeg"/>
            <p:cNvPicPr>
              <a:picLocks noChangeAspect="1"/>
            </p:cNvPicPr>
            <p:nvPr/>
          </p:nvPicPr>
          <p:blipFill>
            <a:blip r:embed="rId4"/>
            <a:srcRect r="10687"/>
            <a:stretch>
              <a:fillRect/>
            </a:stretch>
          </p:blipFill>
          <p:spPr>
            <a:xfrm>
              <a:off x="-1" y="0"/>
              <a:ext cx="10363201" cy="8702415"/>
            </a:xfrm>
            <a:prstGeom prst="rect">
              <a:avLst/>
            </a:prstGeom>
            <a:ln w="12700" cap="flat">
              <a:noFill/>
              <a:miter lim="400000"/>
            </a:ln>
            <a:effectLst/>
          </p:spPr>
        </p:pic>
      </p:grpSp>
      <p:sp>
        <p:nvSpPr>
          <p:cNvPr id="388" name="Slide Number Placeholder 4"/>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t>15</a:t>
            </a:fld>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Building Tests from Specifications (TDD)"/>
          <p:cNvSpPr txBox="1">
            <a:spLocks noGrp="1"/>
          </p:cNvSpPr>
          <p:nvPr>
            <p:ph type="title"/>
          </p:nvPr>
        </p:nvSpPr>
        <p:spPr>
          <a:prstGeom prst="rect">
            <a:avLst/>
          </a:prstGeom>
        </p:spPr>
        <p:txBody>
          <a:bodyPr/>
          <a:lstStyle>
            <a:lvl1pPr defTabSz="1737360">
              <a:defRPr sz="8360"/>
            </a:lvl1pPr>
          </a:lstStyle>
          <a:p>
            <a:r>
              <a:t>Building Tests from Specifications (TDD)</a:t>
            </a:r>
          </a:p>
        </p:txBody>
      </p:sp>
      <p:sp>
        <p:nvSpPr>
          <p:cNvPr id="393" name="When delivering a feature, it is important to deliver tests to ensure that the feature keeps working this way in the future…"/>
          <p:cNvSpPr txBox="1">
            <a:spLocks noGrp="1"/>
          </p:cNvSpPr>
          <p:nvPr>
            <p:ph type="body" sz="half" idx="1"/>
          </p:nvPr>
        </p:nvSpPr>
        <p:spPr>
          <a:xfrm>
            <a:off x="1676400" y="3651250"/>
            <a:ext cx="13858782" cy="8702676"/>
          </a:xfrm>
          <a:prstGeom prst="rect">
            <a:avLst/>
          </a:prstGeom>
        </p:spPr>
        <p:txBody>
          <a:bodyPr/>
          <a:lstStyle/>
          <a:p>
            <a:pPr marL="448055" indent="-448055" defTabSz="1792223">
              <a:spcBef>
                <a:spcPts val="1900"/>
              </a:spcBef>
              <a:defRPr sz="5488"/>
            </a:pPr>
            <a:r>
              <a:t>When delivering a feature, it is important to deliver tests to ensure that the feature keeps working this way in the future</a:t>
            </a:r>
          </a:p>
          <a:p>
            <a:pPr marL="448055" indent="-448055" defTabSz="1792223">
              <a:spcBef>
                <a:spcPts val="1900"/>
              </a:spcBef>
              <a:defRPr sz="5488"/>
            </a:pPr>
            <a:r>
              <a:t>You may have specific domain knowledge that future developers who touch the code do not</a:t>
            </a:r>
          </a:p>
          <a:p>
            <a:pPr marL="448055" indent="-448055" defTabSz="1792223">
              <a:spcBef>
                <a:spcPts val="1900"/>
              </a:spcBef>
              <a:defRPr sz="5488"/>
            </a:pPr>
            <a:r>
              <a:t>Specifications are hard to interpret and check, automated tests are easy (consider individual project…)</a:t>
            </a:r>
          </a:p>
          <a:p>
            <a:pPr marL="522731" indent="-522731" defTabSz="1792223">
              <a:spcBef>
                <a:spcPts val="1900"/>
              </a:spcBef>
              <a:defRPr sz="5488"/>
            </a:pPr>
            <a:r>
              <a:t>Beyoncé rule: “If you liked it you should have put a </a:t>
            </a:r>
            <a:r>
              <a:rPr strike="sngStrike"/>
              <a:t>ring</a:t>
            </a:r>
            <a:r>
              <a:t> </a:t>
            </a:r>
            <a:r>
              <a:rPr b="1"/>
              <a:t>test</a:t>
            </a:r>
            <a:r>
              <a:t> on it” (SoftEng @ Google)</a:t>
            </a:r>
          </a:p>
        </p:txBody>
      </p:sp>
      <p:sp>
        <p:nvSpPr>
          <p:cNvPr id="39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16</a:t>
            </a:fld>
            <a:endParaRPr/>
          </a:p>
        </p:txBody>
      </p:sp>
      <p:sp>
        <p:nvSpPr>
          <p:cNvPr id="395" name="Oval"/>
          <p:cNvSpPr/>
          <p:nvPr/>
        </p:nvSpPr>
        <p:spPr>
          <a:xfrm>
            <a:off x="16112004" y="3204924"/>
            <a:ext cx="8226823" cy="7306152"/>
          </a:xfrm>
          <a:prstGeom prst="ellipse">
            <a:avLst/>
          </a:prstGeom>
          <a:solidFill>
            <a:srgbClr val="DEA983"/>
          </a:solidFill>
          <a:ln w="12700">
            <a:miter lim="400000"/>
          </a:ln>
        </p:spPr>
        <p:txBody>
          <a:bodyPr tIns="91439" bIns="91439" anchor="ctr"/>
          <a:lstStyle/>
          <a:p>
            <a:endParaRPr/>
          </a:p>
        </p:txBody>
      </p:sp>
      <p:sp>
        <p:nvSpPr>
          <p:cNvPr id="396" name="All possible inputs"/>
          <p:cNvSpPr txBox="1"/>
          <p:nvPr/>
        </p:nvSpPr>
        <p:spPr>
          <a:xfrm>
            <a:off x="18416240" y="3707529"/>
            <a:ext cx="3550688"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All possible inputs</a:t>
            </a:r>
          </a:p>
        </p:txBody>
      </p:sp>
      <p:sp>
        <p:nvSpPr>
          <p:cNvPr id="397" name="Oval"/>
          <p:cNvSpPr/>
          <p:nvPr/>
        </p:nvSpPr>
        <p:spPr>
          <a:xfrm>
            <a:off x="16624253" y="4547679"/>
            <a:ext cx="5986905" cy="5358062"/>
          </a:xfrm>
          <a:prstGeom prst="ellipse">
            <a:avLst/>
          </a:prstGeom>
          <a:solidFill>
            <a:srgbClr val="0A52B1"/>
          </a:solidFill>
          <a:ln w="12700">
            <a:miter lim="400000"/>
          </a:ln>
        </p:spPr>
        <p:txBody>
          <a:bodyPr tIns="91439" bIns="91439" anchor="ctr"/>
          <a:lstStyle/>
          <a:p>
            <a:endParaRPr/>
          </a:p>
        </p:txBody>
      </p:sp>
      <p:sp>
        <p:nvSpPr>
          <p:cNvPr id="398" name="All 5 digit numbers"/>
          <p:cNvSpPr txBox="1"/>
          <p:nvPr/>
        </p:nvSpPr>
        <p:spPr>
          <a:xfrm>
            <a:off x="17780747" y="5058261"/>
            <a:ext cx="3673917"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a:solidFill>
                  <a:srgbClr val="FFFFFF"/>
                </a:solidFill>
              </a:defRPr>
            </a:lvl1pPr>
          </a:lstStyle>
          <a:p>
            <a:r>
              <a:t>All 5 digit numbers</a:t>
            </a:r>
          </a:p>
        </p:txBody>
      </p:sp>
      <p:sp>
        <p:nvSpPr>
          <p:cNvPr id="399" name="Oval"/>
          <p:cNvSpPr/>
          <p:nvPr/>
        </p:nvSpPr>
        <p:spPr>
          <a:xfrm>
            <a:off x="17369660" y="5626470"/>
            <a:ext cx="4496090" cy="4212703"/>
          </a:xfrm>
          <a:prstGeom prst="ellipse">
            <a:avLst/>
          </a:prstGeom>
          <a:solidFill>
            <a:srgbClr val="83D3D4"/>
          </a:solidFill>
          <a:ln w="12700">
            <a:miter lim="400000"/>
          </a:ln>
        </p:spPr>
        <p:txBody>
          <a:bodyPr tIns="91439" bIns="91439" anchor="ctr"/>
          <a:lstStyle/>
          <a:p>
            <a:endParaRPr/>
          </a:p>
        </p:txBody>
      </p:sp>
      <p:sp>
        <p:nvSpPr>
          <p:cNvPr id="400" name="Valid ZIP codes"/>
          <p:cNvSpPr txBox="1"/>
          <p:nvPr/>
        </p:nvSpPr>
        <p:spPr>
          <a:xfrm>
            <a:off x="18143739" y="5962779"/>
            <a:ext cx="2947933"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Valid ZIP codes</a:t>
            </a:r>
          </a:p>
        </p:txBody>
      </p:sp>
      <p:sp>
        <p:nvSpPr>
          <p:cNvPr id="40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p>
            <a:r>
              <a:t>ZIP codes with multiple place names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Building Test Suites for Code (“Whitebox” Testing)"/>
          <p:cNvSpPr txBox="1">
            <a:spLocks noGrp="1"/>
          </p:cNvSpPr>
          <p:nvPr>
            <p:ph type="title"/>
          </p:nvPr>
        </p:nvSpPr>
        <p:spPr>
          <a:prstGeom prst="rect">
            <a:avLst/>
          </a:prstGeom>
        </p:spPr>
        <p:txBody>
          <a:bodyPr/>
          <a:lstStyle/>
          <a:p>
            <a:r>
              <a:t>Building Test Suites for Code (“Whitebox” Testing)</a:t>
            </a:r>
          </a:p>
        </p:txBody>
      </p:sp>
      <p:sp>
        <p:nvSpPr>
          <p:cNvPr id="406" name="Examine the code of the system under test…"/>
          <p:cNvSpPr txBox="1">
            <a:spLocks noGrp="1"/>
          </p:cNvSpPr>
          <p:nvPr>
            <p:ph type="body" sz="half" idx="1"/>
          </p:nvPr>
        </p:nvSpPr>
        <p:spPr>
          <a:xfrm>
            <a:off x="1676399" y="3000319"/>
            <a:ext cx="10637170" cy="8702677"/>
          </a:xfrm>
          <a:prstGeom prst="rect">
            <a:avLst/>
          </a:prstGeom>
        </p:spPr>
        <p:txBody>
          <a:bodyPr/>
          <a:lstStyle/>
          <a:p>
            <a:pPr marL="448055" indent="-448055" defTabSz="1792223">
              <a:spcBef>
                <a:spcPts val="1900"/>
              </a:spcBef>
              <a:defRPr sz="5488"/>
            </a:pPr>
            <a:r>
              <a:t>Examine the code of the system under test</a:t>
            </a:r>
          </a:p>
          <a:p>
            <a:pPr marL="448055" indent="-448055" defTabSz="1792223">
              <a:spcBef>
                <a:spcPts val="1900"/>
              </a:spcBef>
              <a:defRPr sz="5488"/>
            </a:pPr>
            <a:r>
              <a:t>Enumerate all public methods and observable behaviors</a:t>
            </a:r>
          </a:p>
          <a:p>
            <a:pPr marL="448055" indent="-448055" defTabSz="1792223">
              <a:spcBef>
                <a:spcPts val="1900"/>
              </a:spcBef>
              <a:defRPr sz="5488"/>
            </a:pPr>
            <a:r>
              <a:t>Write tests that execute those methods and check those behaviors</a:t>
            </a:r>
          </a:p>
          <a:p>
            <a:pPr marL="448055" indent="-448055" defTabSz="1792223">
              <a:spcBef>
                <a:spcPts val="1900"/>
              </a:spcBef>
              <a:defRPr sz="5488"/>
            </a:pPr>
            <a:r>
              <a:t>A “good” test suite executes and checks all of the possible behaviors of our code</a:t>
            </a:r>
          </a:p>
        </p:txBody>
      </p:sp>
      <p:sp>
        <p:nvSpPr>
          <p:cNvPr id="40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17</a:t>
            </a:fld>
            <a:endParaRPr/>
          </a:p>
        </p:txBody>
      </p:sp>
      <p:sp>
        <p:nvSpPr>
          <p:cNvPr id="408" name="function getPlaceNames(input: string): string[] {…"/>
          <p:cNvSpPr txBox="1"/>
          <p:nvPr/>
        </p:nvSpPr>
        <p:spPr>
          <a:xfrm>
            <a:off x="12352216" y="3041296"/>
            <a:ext cx="11944320" cy="7447281"/>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914400">
              <a:defRPr sz="2500">
                <a:latin typeface="Courier"/>
                <a:ea typeface="Courier"/>
                <a:cs typeface="Courier"/>
                <a:sym typeface="Courier"/>
              </a:defRPr>
            </a:pPr>
            <a:r>
              <a:rPr>
                <a:solidFill>
                  <a:srgbClr val="011480"/>
                </a:solidFill>
              </a:rPr>
              <a:t>function </a:t>
            </a:r>
            <a:r>
              <a:t>getPlaceNames</a:t>
            </a:r>
            <a:r>
              <a:rPr>
                <a:solidFill>
                  <a:srgbClr val="272727"/>
                </a:solidFill>
              </a:rPr>
              <a:t>(input: </a:t>
            </a:r>
            <a:r>
              <a:rPr>
                <a:solidFill>
                  <a:srgbClr val="011480"/>
                </a:solidFill>
              </a:rPr>
              <a:t>string</a:t>
            </a:r>
            <a:r>
              <a:rPr>
                <a:solidFill>
                  <a:srgbClr val="272727"/>
                </a:solidFill>
              </a:rPr>
              <a:t>): </a:t>
            </a:r>
            <a:r>
              <a:rPr>
                <a:solidFill>
                  <a:srgbClr val="011480"/>
                </a:solidFill>
              </a:rPr>
              <a:t>string</a:t>
            </a:r>
            <a:r>
              <a:rPr>
                <a:solidFill>
                  <a:srgbClr val="272727"/>
                </a:solidFill>
              </a:rPr>
              <a:t>[] {</a:t>
            </a:r>
          </a:p>
          <a:p>
            <a:pPr defTabSz="914400">
              <a:defRPr sz="2500">
                <a:solidFill>
                  <a:srgbClr val="011480"/>
                </a:solidFill>
                <a:latin typeface="Courier"/>
                <a:ea typeface="Courier"/>
                <a:cs typeface="Courier"/>
                <a:sym typeface="Courier"/>
              </a:defRPr>
            </a:pPr>
            <a:r>
              <a:rPr>
                <a:solidFill>
                  <a:srgbClr val="272727"/>
                </a:solidFill>
              </a:rPr>
              <a:t>  </a:t>
            </a:r>
            <a:r>
              <a:t>try</a:t>
            </a:r>
            <a:r>
              <a:rPr>
                <a:solidFill>
                  <a:srgbClr val="272727"/>
                </a:solidFill>
              </a:rPr>
              <a:t>{</a:t>
            </a:r>
          </a:p>
          <a:p>
            <a:pPr defTabSz="914400">
              <a:defRPr sz="2500">
                <a:solidFill>
                  <a:srgbClr val="272727"/>
                </a:solidFill>
                <a:latin typeface="Courier"/>
                <a:ea typeface="Courier"/>
                <a:cs typeface="Courier"/>
                <a:sym typeface="Courier"/>
              </a:defRPr>
            </a:pPr>
            <a:r>
              <a:t>    </a:t>
            </a:r>
            <a:r>
              <a:rPr>
                <a:solidFill>
                  <a:srgbClr val="011480"/>
                </a:solidFill>
              </a:rPr>
              <a:t>if</a:t>
            </a:r>
            <a:r>
              <a:t>(input.</a:t>
            </a:r>
            <a:r>
              <a:rPr>
                <a:solidFill>
                  <a:srgbClr val="66187A"/>
                </a:solidFill>
              </a:rPr>
              <a:t>length </a:t>
            </a:r>
            <a:r>
              <a:t>== </a:t>
            </a:r>
            <a:r>
              <a:rPr>
                <a:solidFill>
                  <a:srgbClr val="0073E6"/>
                </a:solidFill>
              </a:rPr>
              <a:t>5</a:t>
            </a:r>
            <a:r>
              <a:t>) {</a:t>
            </a:r>
          </a:p>
          <a:p>
            <a:pPr defTabSz="914400">
              <a:defRPr sz="2500">
                <a:solidFill>
                  <a:srgbClr val="272727"/>
                </a:solidFill>
                <a:latin typeface="Courier"/>
                <a:ea typeface="Courier"/>
                <a:cs typeface="Courier"/>
                <a:sym typeface="Courier"/>
              </a:defRPr>
            </a:pPr>
            <a:r>
              <a:t>      </a:t>
            </a:r>
            <a:r>
              <a:rPr>
                <a:solidFill>
                  <a:srgbClr val="011480"/>
                </a:solidFill>
              </a:rPr>
              <a:t>const </a:t>
            </a:r>
            <a:r>
              <a:rPr>
                <a:solidFill>
                  <a:srgbClr val="458383"/>
                </a:solidFill>
              </a:rPr>
              <a:t>parsed </a:t>
            </a:r>
            <a:r>
              <a:t>= </a:t>
            </a:r>
            <a:r>
              <a:rPr i="1"/>
              <a:t>parseInt</a:t>
            </a:r>
            <a:r>
              <a:t>(input);</a:t>
            </a:r>
          </a:p>
          <a:p>
            <a:pPr defTabSz="914400">
              <a:defRPr sz="2500">
                <a:solidFill>
                  <a:srgbClr val="272727"/>
                </a:solidFill>
                <a:latin typeface="Courier"/>
                <a:ea typeface="Courier"/>
                <a:cs typeface="Courier"/>
                <a:sym typeface="Courier"/>
              </a:defRPr>
            </a:pPr>
            <a:r>
              <a:t>      </a:t>
            </a:r>
            <a:r>
              <a:rPr>
                <a:solidFill>
                  <a:srgbClr val="011480"/>
                </a:solidFill>
              </a:rPr>
              <a:t>if </a:t>
            </a:r>
            <a:r>
              <a:t>(isValidZipcode(</a:t>
            </a:r>
            <a:r>
              <a:rPr>
                <a:solidFill>
                  <a:srgbClr val="458383"/>
                </a:solidFill>
              </a:rPr>
              <a:t>parsed</a:t>
            </a:r>
            <a:r>
              <a:t>)) {</a:t>
            </a:r>
          </a:p>
          <a:p>
            <a:pPr defTabSz="914400">
              <a:defRPr sz="2500">
                <a:solidFill>
                  <a:srgbClr val="272727"/>
                </a:solidFill>
                <a:latin typeface="Courier"/>
                <a:ea typeface="Courier"/>
                <a:cs typeface="Courier"/>
                <a:sym typeface="Courier"/>
              </a:defRPr>
            </a:pPr>
            <a:r>
              <a:t>        </a:t>
            </a:r>
            <a:r>
              <a:rPr>
                <a:solidFill>
                  <a:srgbClr val="011480"/>
                </a:solidFill>
              </a:rPr>
              <a:t>const </a:t>
            </a:r>
            <a:r>
              <a:t>primaryPlaceName = getPrimaryPlaceName(parsed);</a:t>
            </a:r>
          </a:p>
          <a:p>
            <a:pPr defTabSz="914400">
              <a:defRPr sz="2500">
                <a:solidFill>
                  <a:srgbClr val="272727"/>
                </a:solidFill>
                <a:latin typeface="Courier"/>
                <a:ea typeface="Courier"/>
                <a:cs typeface="Courier"/>
                <a:sym typeface="Courier"/>
              </a:defRPr>
            </a:pPr>
            <a:r>
              <a:t>        </a:t>
            </a:r>
            <a:r>
              <a:rPr>
                <a:solidFill>
                  <a:srgbClr val="011480"/>
                </a:solidFill>
              </a:rPr>
              <a:t>if</a:t>
            </a:r>
            <a:r>
              <a:t>(hasOtherPlaceNames(parsed)){</a:t>
            </a:r>
          </a:p>
          <a:p>
            <a:pPr defTabSz="914400">
              <a:defRPr sz="2500">
                <a:solidFill>
                  <a:srgbClr val="272727"/>
                </a:solidFill>
                <a:latin typeface="Courier"/>
                <a:ea typeface="Courier"/>
                <a:cs typeface="Courier"/>
                <a:sym typeface="Courier"/>
              </a:defRPr>
            </a:pPr>
            <a:r>
              <a:t>          </a:t>
            </a:r>
            <a:r>
              <a:rPr>
                <a:solidFill>
                  <a:srgbClr val="011480"/>
                </a:solidFill>
              </a:rPr>
              <a:t>return </a:t>
            </a:r>
            <a:r>
              <a:t>[primaryPlaceName].concat(otherPlaceNames(parsed))</a:t>
            </a:r>
          </a:p>
          <a:p>
            <a:pPr defTabSz="914400">
              <a:defRPr sz="2500">
                <a:solidFill>
                  <a:srgbClr val="272727"/>
                </a:solidFill>
                <a:latin typeface="Courier"/>
                <a:ea typeface="Courier"/>
                <a:cs typeface="Courier"/>
                <a:sym typeface="Courier"/>
              </a:defRPr>
            </a:pPr>
            <a:r>
              <a:t>        }</a:t>
            </a:r>
          </a:p>
          <a:p>
            <a:pPr defTabSz="914400">
              <a:defRPr sz="2500">
                <a:solidFill>
                  <a:srgbClr val="272727"/>
                </a:solidFill>
                <a:latin typeface="Courier"/>
                <a:ea typeface="Courier"/>
                <a:cs typeface="Courier"/>
                <a:sym typeface="Courier"/>
              </a:defRPr>
            </a:pPr>
            <a:r>
              <a:t>        </a:t>
            </a:r>
            <a:r>
              <a:rPr>
                <a:solidFill>
                  <a:srgbClr val="011480"/>
                </a:solidFill>
              </a:rPr>
              <a:t>return </a:t>
            </a:r>
            <a:r>
              <a:t>[primaryPlaceName];</a:t>
            </a:r>
          </a:p>
          <a:p>
            <a:pPr defTabSz="914400">
              <a:defRPr sz="2500">
                <a:solidFill>
                  <a:srgbClr val="272727"/>
                </a:solidFill>
                <a:latin typeface="Courier"/>
                <a:ea typeface="Courier"/>
                <a:cs typeface="Courier"/>
                <a:sym typeface="Courier"/>
              </a:defRPr>
            </a:pPr>
            <a:r>
              <a:t>      }</a:t>
            </a:r>
          </a:p>
          <a:p>
            <a:pPr defTabSz="914400">
              <a:defRPr sz="2500">
                <a:solidFill>
                  <a:srgbClr val="272727"/>
                </a:solidFill>
                <a:latin typeface="Courier"/>
                <a:ea typeface="Courier"/>
                <a:cs typeface="Courier"/>
                <a:sym typeface="Courier"/>
              </a:defRPr>
            </a:pPr>
            <a:r>
              <a:t>    }</a:t>
            </a:r>
          </a:p>
          <a:p>
            <a:pPr defTabSz="914400">
              <a:defRPr sz="2500">
                <a:solidFill>
                  <a:srgbClr val="00733B"/>
                </a:solidFill>
                <a:latin typeface="Courier"/>
                <a:ea typeface="Courier"/>
                <a:cs typeface="Courier"/>
                <a:sym typeface="Courier"/>
              </a:defRPr>
            </a:pPr>
            <a:r>
              <a:rPr>
                <a:solidFill>
                  <a:srgbClr val="272727"/>
                </a:solidFill>
              </a:rPr>
              <a:t>    </a:t>
            </a:r>
            <a:r>
              <a:rPr>
                <a:solidFill>
                  <a:srgbClr val="011480"/>
                </a:solidFill>
              </a:rPr>
              <a:t>throw new </a:t>
            </a:r>
            <a:r>
              <a:rPr i="1">
                <a:solidFill>
                  <a:srgbClr val="272727"/>
                </a:solidFill>
              </a:rPr>
              <a:t>Error</a:t>
            </a:r>
            <a:r>
              <a:rPr>
                <a:solidFill>
                  <a:srgbClr val="272727"/>
                </a:solidFill>
              </a:rPr>
              <a:t>(</a:t>
            </a:r>
            <a:r>
              <a:t>"Invalid zip code"</a:t>
            </a:r>
            <a:r>
              <a:rPr>
                <a:solidFill>
                  <a:srgbClr val="272727"/>
                </a:solidFill>
              </a:rPr>
              <a:t>)</a:t>
            </a:r>
          </a:p>
          <a:p>
            <a:pPr defTabSz="914400">
              <a:defRPr sz="2500">
                <a:solidFill>
                  <a:srgbClr val="272727"/>
                </a:solidFill>
                <a:latin typeface="Courier"/>
                <a:ea typeface="Courier"/>
                <a:cs typeface="Courier"/>
                <a:sym typeface="Courier"/>
              </a:defRPr>
            </a:pPr>
            <a:r>
              <a:t>  }</a:t>
            </a:r>
            <a:r>
              <a:rPr>
                <a:solidFill>
                  <a:srgbClr val="011480"/>
                </a:solidFill>
              </a:rPr>
              <a:t>catch</a:t>
            </a:r>
            <a:r>
              <a:t>(err){</a:t>
            </a:r>
          </a:p>
          <a:p>
            <a:pPr defTabSz="914400">
              <a:defRPr sz="2500">
                <a:solidFill>
                  <a:srgbClr val="00733B"/>
                </a:solidFill>
                <a:latin typeface="Courier"/>
                <a:ea typeface="Courier"/>
                <a:cs typeface="Courier"/>
                <a:sym typeface="Courier"/>
              </a:defRPr>
            </a:pPr>
            <a:r>
              <a:rPr>
                <a:solidFill>
                  <a:srgbClr val="272727"/>
                </a:solidFill>
              </a:rPr>
              <a:t>    </a:t>
            </a:r>
            <a:r>
              <a:rPr>
                <a:solidFill>
                  <a:srgbClr val="011480"/>
                </a:solidFill>
              </a:rPr>
              <a:t>throw new </a:t>
            </a:r>
            <a:r>
              <a:rPr i="1">
                <a:solidFill>
                  <a:srgbClr val="272727"/>
                </a:solidFill>
              </a:rPr>
              <a:t>Error</a:t>
            </a:r>
            <a:r>
              <a:rPr>
                <a:solidFill>
                  <a:srgbClr val="272727"/>
                </a:solidFill>
              </a:rPr>
              <a:t>(</a:t>
            </a:r>
            <a:r>
              <a:t>"Invalid zip code"</a:t>
            </a:r>
            <a:r>
              <a:rPr>
                <a:solidFill>
                  <a:srgbClr val="272727"/>
                </a:solidFill>
              </a:rPr>
              <a:t>)</a:t>
            </a:r>
          </a:p>
          <a:p>
            <a:pPr defTabSz="914400">
              <a:defRPr sz="2500">
                <a:solidFill>
                  <a:srgbClr val="272727"/>
                </a:solidFill>
                <a:latin typeface="Courier"/>
                <a:ea typeface="Courier"/>
                <a:cs typeface="Courier"/>
                <a:sym typeface="Courier"/>
              </a:defRPr>
            </a:pPr>
            <a:r>
              <a:t>  }</a:t>
            </a:r>
          </a:p>
          <a:p>
            <a:pPr defTabSz="914400">
              <a:defRPr sz="2500">
                <a:solidFill>
                  <a:srgbClr val="272727"/>
                </a:solidFill>
                <a:latin typeface="Courier"/>
                <a:ea typeface="Courier"/>
                <a:cs typeface="Courier"/>
                <a:sym typeface="Courier"/>
              </a:defRPr>
            </a:pPr>
            <a:r>
              <a:t>}</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Do our tests execute all of the code?"/>
          <p:cNvSpPr txBox="1">
            <a:spLocks noGrp="1"/>
          </p:cNvSpPr>
          <p:nvPr>
            <p:ph type="title"/>
          </p:nvPr>
        </p:nvSpPr>
        <p:spPr>
          <a:prstGeom prst="rect">
            <a:avLst/>
          </a:prstGeom>
        </p:spPr>
        <p:txBody>
          <a:bodyPr/>
          <a:lstStyle/>
          <a:p>
            <a:r>
              <a:t>Do our tests execute all of the code?</a:t>
            </a:r>
          </a:p>
        </p:txBody>
      </p:sp>
      <p:sp>
        <p:nvSpPr>
          <p:cNvPr id="413" name="Idea: Quantitative measure the portion of code executed by test suite. Write new test inputs to execute more code.…"/>
          <p:cNvSpPr txBox="1">
            <a:spLocks noGrp="1"/>
          </p:cNvSpPr>
          <p:nvPr>
            <p:ph type="body" idx="1"/>
          </p:nvPr>
        </p:nvSpPr>
        <p:spPr>
          <a:prstGeom prst="rect">
            <a:avLst/>
          </a:prstGeom>
        </p:spPr>
        <p:txBody>
          <a:bodyPr/>
          <a:lstStyle/>
          <a:p>
            <a:pPr marL="406908" indent="-406908" defTabSz="1627632">
              <a:spcBef>
                <a:spcPts val="1700"/>
              </a:spcBef>
              <a:defRPr sz="4984"/>
            </a:pPr>
            <a:r>
              <a:t>Idea: Quantitative measure the portion of code executed by test suite. Write new test inputs to execute more code.</a:t>
            </a:r>
          </a:p>
          <a:p>
            <a:pPr marL="406908" indent="-406908" defTabSz="1627632">
              <a:spcBef>
                <a:spcPts val="1700"/>
              </a:spcBef>
              <a:defRPr sz="4984"/>
            </a:pPr>
            <a:r>
              <a:t>This is the question of test coverage, examples:</a:t>
            </a:r>
          </a:p>
          <a:p>
            <a:pPr marL="813816" lvl="1" indent="-406908" defTabSz="1627632">
              <a:spcBef>
                <a:spcPts val="1700"/>
              </a:spcBef>
              <a:defRPr sz="4984"/>
            </a:pPr>
            <a:r>
              <a:t>Statement or Block coverage</a:t>
            </a:r>
          </a:p>
          <a:p>
            <a:pPr marL="813816" lvl="1" indent="-406908" defTabSz="1627632">
              <a:spcBef>
                <a:spcPts val="1700"/>
              </a:spcBef>
              <a:defRPr sz="4984"/>
            </a:pPr>
            <a:r>
              <a:t>Branch coverage</a:t>
            </a:r>
          </a:p>
          <a:p>
            <a:pPr marL="813816" lvl="1" indent="-406908" defTabSz="1627632">
              <a:spcBef>
                <a:spcPts val="1700"/>
              </a:spcBef>
              <a:defRPr sz="4984"/>
            </a:pPr>
            <a:r>
              <a:t>Path coverage</a:t>
            </a:r>
          </a:p>
          <a:p>
            <a:pPr marL="406908" indent="-406908" defTabSz="1627632">
              <a:spcBef>
                <a:spcPts val="1700"/>
              </a:spcBef>
              <a:defRPr sz="4984"/>
            </a:pPr>
            <a:r>
              <a:t>If some (statement/branch/path) is not covered, it is definitely not tested</a:t>
            </a:r>
          </a:p>
          <a:p>
            <a:pPr marL="406908" indent="-406908" defTabSz="1627632">
              <a:spcBef>
                <a:spcPts val="1700"/>
              </a:spcBef>
              <a:defRPr sz="4984"/>
            </a:pPr>
            <a:r>
              <a:t>If some (statement/branch path) is covered, it might be tested</a:t>
            </a:r>
          </a:p>
        </p:txBody>
      </p:sp>
      <p:sp>
        <p:nvSpPr>
          <p:cNvPr id="41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18</a:t>
            </a:fld>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1676400" y="36510"/>
            <a:ext cx="21031200" cy="2651126"/>
          </a:xfrm>
          <a:prstGeom prst="rect">
            <a:avLst/>
          </a:prstGeom>
        </p:spPr>
        <p:txBody>
          <a:bodyPr/>
          <a:lstStyle/>
          <a:p>
            <a:r>
              <a:t>Statement Coverage</a:t>
            </a:r>
          </a:p>
        </p:txBody>
      </p:sp>
      <p:sp>
        <p:nvSpPr>
          <p:cNvPr id="419" name="Content Placeholder 2"/>
          <p:cNvSpPr txBox="1">
            <a:spLocks noGrp="1"/>
          </p:cNvSpPr>
          <p:nvPr>
            <p:ph type="body" idx="1"/>
          </p:nvPr>
        </p:nvSpPr>
        <p:spPr>
          <a:xfrm>
            <a:off x="1676400" y="3000320"/>
            <a:ext cx="17068800" cy="8702676"/>
          </a:xfrm>
          <a:prstGeom prst="rect">
            <a:avLst/>
          </a:prstGeom>
        </p:spPr>
        <p:txBody>
          <a:bodyPr/>
          <a:lstStyle/>
          <a:p>
            <a:r>
              <a:t>Each line (or part of) the code should be executed at least once in the test suite</a:t>
            </a:r>
          </a:p>
          <a:p>
            <a:r>
              <a:t>There are good tools for measuring how many lines were executed or not executed</a:t>
            </a:r>
          </a:p>
          <a:p>
            <a:pPr marL="914400" lvl="1" indent="-457200">
              <a:spcBef>
                <a:spcPts val="1000"/>
              </a:spcBef>
              <a:defRPr sz="4800"/>
            </a:pPr>
            <a:r>
              <a:t>Jest -- coverage</a:t>
            </a:r>
          </a:p>
          <a:p>
            <a:r>
              <a:t>Adequacy criterion: </a:t>
            </a:r>
            <a:r>
              <a:rPr i="1">
                <a:solidFill>
                  <a:srgbClr val="011993"/>
                </a:solidFill>
              </a:rPr>
              <a:t>each statement must be executed at least once</a:t>
            </a:r>
            <a:r>
              <a:t> </a:t>
            </a:r>
          </a:p>
          <a:p>
            <a:pPr marL="0" indent="0" algn="ctr">
              <a:buSzTx/>
              <a:buNone/>
              <a:defRPr i="1"/>
            </a:pPr>
            <a:r>
              <a:t>Coverage:   </a:t>
            </a:r>
            <a:r>
              <a:rPr u="sng"/>
              <a:t># executed statements</a:t>
            </a:r>
            <a:br>
              <a:rPr u="sng"/>
            </a:br>
            <a:r>
              <a:t>	   # statements</a:t>
            </a:r>
          </a:p>
        </p:txBody>
      </p:sp>
      <p:sp>
        <p:nvSpPr>
          <p:cNvPr id="420"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19</a:t>
            </a:fld>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t>Learning Objectives for this Lesson</a:t>
            </a:r>
          </a:p>
        </p:txBody>
      </p:sp>
      <p:sp>
        <p:nvSpPr>
          <p:cNvPr id="269" name="Text Placeholder 2"/>
          <p:cNvSpPr txBox="1">
            <a:spLocks noGrp="1"/>
          </p:cNvSpPr>
          <p:nvPr>
            <p:ph type="body" idx="1"/>
          </p:nvPr>
        </p:nvSpPr>
        <p:spPr>
          <a:xfrm>
            <a:off x="1676400" y="3000320"/>
            <a:ext cx="15774690" cy="8702676"/>
          </a:xfrm>
          <a:prstGeom prst="rect">
            <a:avLst/>
          </a:prstGeom>
        </p:spPr>
        <p:txBody>
          <a:bodyPr/>
          <a:lstStyle/>
          <a:p>
            <a:r>
              <a:t>By the end of this lesson, you should be able to:</a:t>
            </a:r>
          </a:p>
          <a:p>
            <a:pPr marL="914400" lvl="1" indent="-457200">
              <a:spcBef>
                <a:spcPts val="1000"/>
              </a:spcBef>
              <a:defRPr sz="4800"/>
            </a:pPr>
            <a:r>
              <a:t>Explain what makes a good test, and give examples and counter examples</a:t>
            </a:r>
          </a:p>
          <a:p>
            <a:pPr marL="914400" lvl="1" indent="-457200">
              <a:spcBef>
                <a:spcPts val="1000"/>
              </a:spcBef>
              <a:defRPr sz="4800"/>
            </a:pPr>
            <a:r>
              <a:t>Explain different things a test suite might accomplish, and sketch how one might judge how well a test suite accomplishes those goals</a:t>
            </a:r>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4" name="droppedImage.pdf" descr="droppedImage.pdf"/>
          <p:cNvPicPr>
            <a:picLocks noChangeAspect="1"/>
          </p:cNvPicPr>
          <p:nvPr/>
        </p:nvPicPr>
        <p:blipFill>
          <a:blip r:embed="rId3"/>
          <a:srcRect l="1696" r="3390" b="3957"/>
          <a:stretch>
            <a:fillRect/>
          </a:stretch>
        </p:blipFill>
        <p:spPr>
          <a:xfrm>
            <a:off x="5566171" y="348787"/>
            <a:ext cx="13287378" cy="12706417"/>
          </a:xfrm>
          <a:prstGeom prst="rect">
            <a:avLst/>
          </a:prstGeom>
          <a:ln w="12700">
            <a:miter lim="400000"/>
          </a:ln>
        </p:spPr>
      </p:pic>
      <p:sp>
        <p:nvSpPr>
          <p:cNvPr id="425" name="Rounded Rectangle"/>
          <p:cNvSpPr/>
          <p:nvPr/>
        </p:nvSpPr>
        <p:spPr>
          <a:xfrm>
            <a:off x="8352234" y="1321594"/>
            <a:ext cx="5661423" cy="1500189"/>
          </a:xfrm>
          <a:prstGeom prst="roundRect">
            <a:avLst>
              <a:gd name="adj" fmla="val 17857"/>
            </a:avLst>
          </a:prstGeom>
          <a:solidFill>
            <a:srgbClr val="FF9300">
              <a:alpha val="0"/>
            </a:srgbClr>
          </a:solidFill>
          <a:ln w="50800">
            <a:solidFill>
              <a:srgbClr val="000000"/>
            </a:solidFill>
            <a:miter lim="400000"/>
          </a:ln>
        </p:spPr>
        <p:txBody>
          <a:bodyPr tIns="91439" bIns="91439" anchor="ctr"/>
          <a:lstStyle/>
          <a:p>
            <a:pPr algn="ctr" defTabSz="821501">
              <a:defRPr sz="4400">
                <a:solidFill>
                  <a:srgbClr val="FF9300">
                    <a:alpha val="45000"/>
                  </a:srgbClr>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6" name="Rounded Rectangle"/>
          <p:cNvSpPr/>
          <p:nvPr/>
        </p:nvSpPr>
        <p:spPr>
          <a:xfrm>
            <a:off x="9834561" y="3303983"/>
            <a:ext cx="2553891" cy="535783"/>
          </a:xfrm>
          <a:prstGeom prst="roundRect">
            <a:avLst>
              <a:gd name="adj" fmla="val 50000"/>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7" name="Rounded Rectangle"/>
          <p:cNvSpPr/>
          <p:nvPr/>
        </p:nvSpPr>
        <p:spPr>
          <a:xfrm>
            <a:off x="11191875" y="4321967"/>
            <a:ext cx="2446735" cy="1000127"/>
          </a:xfrm>
          <a:prstGeom prst="roundRect">
            <a:avLst>
              <a:gd name="adj" fmla="val 26786"/>
            </a:avLst>
          </a:prstGeom>
          <a:solidFill>
            <a:srgbClr val="FF9300">
              <a:alpha val="0"/>
            </a:srgbClr>
          </a:solidFill>
          <a:ln w="50800">
            <a:solidFill>
              <a:srgbClr val="000000"/>
            </a:solidFill>
            <a:miter lim="400000"/>
          </a:ln>
        </p:spPr>
        <p:txBody>
          <a:bodyPr tIns="91439" bIns="91439" anchor="ctr"/>
          <a:lstStyle/>
          <a:p>
            <a:pPr algn="ctr" defTabSz="821501">
              <a:defRPr sz="4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8" name="Rounded Rectangle"/>
          <p:cNvSpPr/>
          <p:nvPr/>
        </p:nvSpPr>
        <p:spPr>
          <a:xfrm>
            <a:off x="9352360" y="5786437"/>
            <a:ext cx="2821783" cy="1035845"/>
          </a:xfrm>
          <a:prstGeom prst="roundRect">
            <a:avLst>
              <a:gd name="adj" fmla="val 25862"/>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29" name="Rounded Rectangle"/>
          <p:cNvSpPr/>
          <p:nvPr/>
        </p:nvSpPr>
        <p:spPr>
          <a:xfrm>
            <a:off x="15406687" y="5786437"/>
            <a:ext cx="2411017" cy="1035845"/>
          </a:xfrm>
          <a:prstGeom prst="roundRect">
            <a:avLst>
              <a:gd name="adj" fmla="val 25862"/>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0" name="Rounded Rectangle"/>
          <p:cNvSpPr/>
          <p:nvPr/>
        </p:nvSpPr>
        <p:spPr>
          <a:xfrm>
            <a:off x="7584282" y="7304484"/>
            <a:ext cx="2268141" cy="964407"/>
          </a:xfrm>
          <a:prstGeom prst="roundRect">
            <a:avLst>
              <a:gd name="adj" fmla="val 27778"/>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1" name="Rounded Rectangle"/>
          <p:cNvSpPr/>
          <p:nvPr/>
        </p:nvSpPr>
        <p:spPr>
          <a:xfrm>
            <a:off x="10656093" y="7268765"/>
            <a:ext cx="5214939" cy="1232297"/>
          </a:xfrm>
          <a:prstGeom prst="roundRect">
            <a:avLst>
              <a:gd name="adj" fmla="val 21739"/>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2" name="Rounded Rectangle"/>
          <p:cNvSpPr/>
          <p:nvPr/>
        </p:nvSpPr>
        <p:spPr>
          <a:xfrm>
            <a:off x="8977311" y="9036843"/>
            <a:ext cx="4161235" cy="1250157"/>
          </a:xfrm>
          <a:prstGeom prst="roundRect">
            <a:avLst>
              <a:gd name="adj" fmla="val 21429"/>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3" name="Rounded Rectangle"/>
          <p:cNvSpPr/>
          <p:nvPr/>
        </p:nvSpPr>
        <p:spPr>
          <a:xfrm>
            <a:off x="13317140" y="9018984"/>
            <a:ext cx="2821783" cy="964407"/>
          </a:xfrm>
          <a:prstGeom prst="roundRect">
            <a:avLst>
              <a:gd name="adj" fmla="val 27778"/>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4" name="Rounded Rectangle"/>
          <p:cNvSpPr/>
          <p:nvPr/>
        </p:nvSpPr>
        <p:spPr>
          <a:xfrm>
            <a:off x="10656093" y="11340702"/>
            <a:ext cx="3053955" cy="1000127"/>
          </a:xfrm>
          <a:prstGeom prst="roundRect">
            <a:avLst>
              <a:gd name="adj" fmla="val 26786"/>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5" name="Rounded Rectangle"/>
          <p:cNvSpPr/>
          <p:nvPr/>
        </p:nvSpPr>
        <p:spPr>
          <a:xfrm>
            <a:off x="5709048" y="11769328"/>
            <a:ext cx="3018235" cy="1089423"/>
          </a:xfrm>
          <a:prstGeom prst="roundRect">
            <a:avLst>
              <a:gd name="adj" fmla="val 24590"/>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nvGrpSpPr>
          <p:cNvPr id="438" name="A"/>
          <p:cNvGrpSpPr/>
          <p:nvPr/>
        </p:nvGrpSpPr>
        <p:grpSpPr>
          <a:xfrm>
            <a:off x="13281421" y="1178717"/>
            <a:ext cx="875109" cy="875109"/>
            <a:chOff x="0" y="0"/>
            <a:chExt cx="875108" cy="875108"/>
          </a:xfrm>
        </p:grpSpPr>
        <p:sp>
          <p:nvSpPr>
            <p:cNvPr id="436"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37" name="A"/>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A</a:t>
              </a:r>
            </a:p>
          </p:txBody>
        </p:sp>
      </p:grpSp>
      <p:grpSp>
        <p:nvGrpSpPr>
          <p:cNvPr id="441" name="B"/>
          <p:cNvGrpSpPr/>
          <p:nvPr/>
        </p:nvGrpSpPr>
        <p:grpSpPr>
          <a:xfrm>
            <a:off x="12066984" y="3053951"/>
            <a:ext cx="875109" cy="875109"/>
            <a:chOff x="0" y="0"/>
            <a:chExt cx="875108" cy="875108"/>
          </a:xfrm>
        </p:grpSpPr>
        <p:sp>
          <p:nvSpPr>
            <p:cNvPr id="439"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0" name="B"/>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B</a:t>
              </a:r>
            </a:p>
          </p:txBody>
        </p:sp>
      </p:grpSp>
      <p:grpSp>
        <p:nvGrpSpPr>
          <p:cNvPr id="444" name="C"/>
          <p:cNvGrpSpPr/>
          <p:nvPr/>
        </p:nvGrpSpPr>
        <p:grpSpPr>
          <a:xfrm>
            <a:off x="13138545" y="4036217"/>
            <a:ext cx="875109" cy="875109"/>
            <a:chOff x="0" y="0"/>
            <a:chExt cx="875108" cy="875108"/>
          </a:xfrm>
        </p:grpSpPr>
        <p:sp>
          <p:nvSpPr>
            <p:cNvPr id="442"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3" name="C"/>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C</a:t>
              </a:r>
            </a:p>
          </p:txBody>
        </p:sp>
      </p:grpSp>
      <p:grpSp>
        <p:nvGrpSpPr>
          <p:cNvPr id="447" name="D"/>
          <p:cNvGrpSpPr/>
          <p:nvPr/>
        </p:nvGrpSpPr>
        <p:grpSpPr>
          <a:xfrm>
            <a:off x="11638360" y="5750717"/>
            <a:ext cx="875109" cy="875109"/>
            <a:chOff x="0" y="0"/>
            <a:chExt cx="875108" cy="875108"/>
          </a:xfrm>
        </p:grpSpPr>
        <p:sp>
          <p:nvSpPr>
            <p:cNvPr id="445"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6" name="D"/>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D</a:t>
              </a:r>
            </a:p>
          </p:txBody>
        </p:sp>
      </p:grpSp>
      <p:grpSp>
        <p:nvGrpSpPr>
          <p:cNvPr id="450" name="E"/>
          <p:cNvGrpSpPr/>
          <p:nvPr/>
        </p:nvGrpSpPr>
        <p:grpSpPr>
          <a:xfrm>
            <a:off x="17246201" y="5750717"/>
            <a:ext cx="875109" cy="875109"/>
            <a:chOff x="0" y="0"/>
            <a:chExt cx="875108" cy="875108"/>
          </a:xfrm>
        </p:grpSpPr>
        <p:sp>
          <p:nvSpPr>
            <p:cNvPr id="448"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49" name="E"/>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E</a:t>
              </a:r>
            </a:p>
          </p:txBody>
        </p:sp>
      </p:grpSp>
      <p:grpSp>
        <p:nvGrpSpPr>
          <p:cNvPr id="453" name="G"/>
          <p:cNvGrpSpPr/>
          <p:nvPr/>
        </p:nvGrpSpPr>
        <p:grpSpPr>
          <a:xfrm>
            <a:off x="15263812" y="7215188"/>
            <a:ext cx="875109" cy="875109"/>
            <a:chOff x="0" y="0"/>
            <a:chExt cx="875108" cy="875108"/>
          </a:xfrm>
        </p:grpSpPr>
        <p:sp>
          <p:nvSpPr>
            <p:cNvPr id="451"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2" name="G"/>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G</a:t>
              </a:r>
            </a:p>
          </p:txBody>
        </p:sp>
      </p:grpSp>
      <p:grpSp>
        <p:nvGrpSpPr>
          <p:cNvPr id="456" name="F"/>
          <p:cNvGrpSpPr/>
          <p:nvPr/>
        </p:nvGrpSpPr>
        <p:grpSpPr>
          <a:xfrm>
            <a:off x="9263061" y="7215188"/>
            <a:ext cx="875109" cy="875109"/>
            <a:chOff x="0" y="0"/>
            <a:chExt cx="875108" cy="875108"/>
          </a:xfrm>
        </p:grpSpPr>
        <p:sp>
          <p:nvSpPr>
            <p:cNvPr id="454"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5" name="F"/>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F</a:t>
              </a:r>
            </a:p>
          </p:txBody>
        </p:sp>
      </p:grpSp>
      <p:grpSp>
        <p:nvGrpSpPr>
          <p:cNvPr id="459" name="H"/>
          <p:cNvGrpSpPr/>
          <p:nvPr/>
        </p:nvGrpSpPr>
        <p:grpSpPr>
          <a:xfrm>
            <a:off x="12459889" y="8786811"/>
            <a:ext cx="875109" cy="875109"/>
            <a:chOff x="0" y="0"/>
            <a:chExt cx="875108" cy="875108"/>
          </a:xfrm>
        </p:grpSpPr>
        <p:sp>
          <p:nvSpPr>
            <p:cNvPr id="457"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58" name="H"/>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H</a:t>
              </a:r>
            </a:p>
          </p:txBody>
        </p:sp>
      </p:grpSp>
      <p:grpSp>
        <p:nvGrpSpPr>
          <p:cNvPr id="462" name="I"/>
          <p:cNvGrpSpPr/>
          <p:nvPr/>
        </p:nvGrpSpPr>
        <p:grpSpPr>
          <a:xfrm>
            <a:off x="15442406" y="8786811"/>
            <a:ext cx="875109" cy="875109"/>
            <a:chOff x="0" y="0"/>
            <a:chExt cx="875108" cy="875108"/>
          </a:xfrm>
        </p:grpSpPr>
        <p:sp>
          <p:nvSpPr>
            <p:cNvPr id="460"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1" name="I"/>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I</a:t>
              </a:r>
            </a:p>
          </p:txBody>
        </p:sp>
      </p:grpSp>
      <p:grpSp>
        <p:nvGrpSpPr>
          <p:cNvPr id="465" name="L"/>
          <p:cNvGrpSpPr/>
          <p:nvPr/>
        </p:nvGrpSpPr>
        <p:grpSpPr>
          <a:xfrm>
            <a:off x="13138545" y="11197828"/>
            <a:ext cx="875109" cy="875109"/>
            <a:chOff x="0" y="0"/>
            <a:chExt cx="875108" cy="875108"/>
          </a:xfrm>
        </p:grpSpPr>
        <p:sp>
          <p:nvSpPr>
            <p:cNvPr id="463"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4" name="L"/>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L</a:t>
              </a:r>
            </a:p>
          </p:txBody>
        </p:sp>
      </p:grpSp>
      <p:grpSp>
        <p:nvGrpSpPr>
          <p:cNvPr id="468" name="M"/>
          <p:cNvGrpSpPr/>
          <p:nvPr/>
        </p:nvGrpSpPr>
        <p:grpSpPr>
          <a:xfrm>
            <a:off x="7870029" y="11644311"/>
            <a:ext cx="875109" cy="875109"/>
            <a:chOff x="0" y="0"/>
            <a:chExt cx="875108" cy="875108"/>
          </a:xfrm>
        </p:grpSpPr>
        <p:sp>
          <p:nvSpPr>
            <p:cNvPr id="466"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67" name="M"/>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M</a:t>
              </a:r>
            </a:p>
          </p:txBody>
        </p:sp>
      </p:grpSp>
      <p:sp>
        <p:nvSpPr>
          <p:cNvPr id="469" name="Rectangle"/>
          <p:cNvSpPr/>
          <p:nvPr/>
        </p:nvSpPr>
        <p:spPr>
          <a:xfrm>
            <a:off x="7709296" y="357188"/>
            <a:ext cx="6929438" cy="607219"/>
          </a:xfrm>
          <a:prstGeom prst="rect">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0" name="Line"/>
          <p:cNvSpPr/>
          <p:nvPr/>
        </p:nvSpPr>
        <p:spPr>
          <a:xfrm>
            <a:off x="12924234" y="3571876"/>
            <a:ext cx="160735" cy="179"/>
          </a:xfrm>
          <a:prstGeom prst="line">
            <a:avLst/>
          </a:prstGeom>
          <a:ln w="50800">
            <a:solidFill>
              <a:srgbClr val="000000"/>
            </a:solidFill>
            <a:miter lim="400000"/>
            <a:headEnd type="triangle"/>
          </a:ln>
        </p:spPr>
        <p:txBody>
          <a:bodyPr tIns="91439" bIns="91439"/>
          <a:lstStyle/>
          <a:p>
            <a:endParaRPr/>
          </a:p>
        </p:txBody>
      </p:sp>
      <p:grpSp>
        <p:nvGrpSpPr>
          <p:cNvPr id="473" name="“test”"/>
          <p:cNvGrpSpPr/>
          <p:nvPr/>
        </p:nvGrpSpPr>
        <p:grpSpPr>
          <a:xfrm>
            <a:off x="15103078" y="517922"/>
            <a:ext cx="4250533" cy="1107283"/>
            <a:chOff x="0" y="0"/>
            <a:chExt cx="4250532" cy="1107282"/>
          </a:xfrm>
        </p:grpSpPr>
        <p:sp>
          <p:nvSpPr>
            <p:cNvPr id="471" name="Rounded Rectangle"/>
            <p:cNvSpPr/>
            <p:nvPr/>
          </p:nvSpPr>
          <p:spPr>
            <a:xfrm>
              <a:off x="0" y="0"/>
              <a:ext cx="4250533" cy="1107283"/>
            </a:xfrm>
            <a:prstGeom prst="roundRect">
              <a:avLst>
                <a:gd name="adj" fmla="val 24194"/>
              </a:avLst>
            </a:prstGeom>
            <a:blipFill rotWithShape="1">
              <a:blip r:embed="rId4"/>
              <a:srcRect/>
              <a:tile tx="0" ty="0" sx="100000" sy="100000" flip="none" algn="tl"/>
            </a:blipFill>
            <a:ln w="50800" cap="flat">
              <a:solidFill>
                <a:srgbClr val="FFFFFF"/>
              </a:solidFill>
              <a:prstDash val="solid"/>
              <a:miter lim="400000"/>
            </a:ln>
            <a:effectLst>
              <a:outerShdw blurRad="152400" dist="152400" dir="3420000" rotWithShape="0">
                <a:srgbClr val="000000">
                  <a:alpha val="50000"/>
                </a:srgbClr>
              </a:outerShdw>
            </a:effectLst>
          </p:spPr>
          <p:txBody>
            <a:bodyPr wrap="square" lIns="91439" tIns="91439" rIns="91439" bIns="91439" numCol="1" anchor="ctr">
              <a:noAutofit/>
            </a:bodyPr>
            <a:lstStyle/>
            <a:p>
              <a:pPr algn="ctr" defTabSz="642914">
                <a:lnSpc>
                  <a:spcPts val="5200"/>
                </a:lnSpc>
                <a:tabLst>
                  <a:tab pos="1168400" algn="l"/>
                </a:tabLst>
                <a:defRPr sz="6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2" name="“test”"/>
            <p:cNvSpPr txBox="1"/>
            <p:nvPr/>
          </p:nvSpPr>
          <p:spPr>
            <a:xfrm>
              <a:off x="103863" y="171510"/>
              <a:ext cx="4042806" cy="764262"/>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3577" tIns="53577" rIns="53577" bIns="53577" numCol="1" anchor="ctr">
              <a:spAutoFit/>
            </a:bodyPr>
            <a:lstStyle>
              <a:lvl1pPr algn="ctr" defTabSz="642914">
                <a:lnSpc>
                  <a:spcPts val="5200"/>
                </a:lnSpc>
                <a:tabLst>
                  <a:tab pos="1168400" algn="l"/>
                </a:tabLst>
                <a:defRPr sz="4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“test”</a:t>
              </a:r>
            </a:p>
          </p:txBody>
        </p:sp>
      </p:grpSp>
      <p:grpSp>
        <p:nvGrpSpPr>
          <p:cNvPr id="476" name="✔"/>
          <p:cNvGrpSpPr/>
          <p:nvPr/>
        </p:nvGrpSpPr>
        <p:grpSpPr>
          <a:xfrm>
            <a:off x="13263562" y="1178720"/>
            <a:ext cx="892969" cy="892968"/>
            <a:chOff x="0" y="0"/>
            <a:chExt cx="892967" cy="892967"/>
          </a:xfrm>
        </p:grpSpPr>
        <p:sp>
          <p:nvSpPr>
            <p:cNvPr id="474"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5"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479" name="✔"/>
          <p:cNvGrpSpPr/>
          <p:nvPr/>
        </p:nvGrpSpPr>
        <p:grpSpPr>
          <a:xfrm>
            <a:off x="12049125" y="3053954"/>
            <a:ext cx="892969" cy="892969"/>
            <a:chOff x="0" y="0"/>
            <a:chExt cx="892967" cy="892967"/>
          </a:xfrm>
        </p:grpSpPr>
        <p:sp>
          <p:nvSpPr>
            <p:cNvPr id="477"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78"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482" name="✔"/>
          <p:cNvGrpSpPr/>
          <p:nvPr/>
        </p:nvGrpSpPr>
        <p:grpSpPr>
          <a:xfrm>
            <a:off x="13120687" y="4054078"/>
            <a:ext cx="892969" cy="892969"/>
            <a:chOff x="0" y="0"/>
            <a:chExt cx="892967" cy="892967"/>
          </a:xfrm>
        </p:grpSpPr>
        <p:sp>
          <p:nvSpPr>
            <p:cNvPr id="480"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1"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485" name="✔"/>
          <p:cNvGrpSpPr/>
          <p:nvPr/>
        </p:nvGrpSpPr>
        <p:grpSpPr>
          <a:xfrm>
            <a:off x="11638360" y="5768578"/>
            <a:ext cx="892969" cy="892969"/>
            <a:chOff x="0" y="0"/>
            <a:chExt cx="892967" cy="892967"/>
          </a:xfrm>
        </p:grpSpPr>
        <p:sp>
          <p:nvSpPr>
            <p:cNvPr id="483"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4"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488" name="✔"/>
          <p:cNvGrpSpPr/>
          <p:nvPr/>
        </p:nvGrpSpPr>
        <p:grpSpPr>
          <a:xfrm>
            <a:off x="9263061" y="7215188"/>
            <a:ext cx="892969" cy="892969"/>
            <a:chOff x="0" y="0"/>
            <a:chExt cx="892967" cy="892967"/>
          </a:xfrm>
        </p:grpSpPr>
        <p:sp>
          <p:nvSpPr>
            <p:cNvPr id="486"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87"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491" name="✔"/>
          <p:cNvGrpSpPr/>
          <p:nvPr/>
        </p:nvGrpSpPr>
        <p:grpSpPr>
          <a:xfrm>
            <a:off x="13156406" y="11179970"/>
            <a:ext cx="892969" cy="892969"/>
            <a:chOff x="0" y="0"/>
            <a:chExt cx="892967" cy="892967"/>
          </a:xfrm>
        </p:grpSpPr>
        <p:sp>
          <p:nvSpPr>
            <p:cNvPr id="489"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0"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494" name="✔"/>
          <p:cNvGrpSpPr/>
          <p:nvPr/>
        </p:nvGrpSpPr>
        <p:grpSpPr>
          <a:xfrm>
            <a:off x="7887892" y="11644311"/>
            <a:ext cx="892969" cy="892969"/>
            <a:chOff x="0" y="0"/>
            <a:chExt cx="892967" cy="892967"/>
          </a:xfrm>
        </p:grpSpPr>
        <p:sp>
          <p:nvSpPr>
            <p:cNvPr id="492"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493"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497" name="Group"/>
          <p:cNvGrpSpPr/>
          <p:nvPr/>
        </p:nvGrpSpPr>
        <p:grpSpPr>
          <a:xfrm>
            <a:off x="2242343" y="1489273"/>
            <a:ext cx="4589862" cy="7583290"/>
            <a:chOff x="0" y="-100210"/>
            <a:chExt cx="4589860" cy="7583288"/>
          </a:xfrm>
        </p:grpSpPr>
        <p:sp>
          <p:nvSpPr>
            <p:cNvPr id="495" name="Rectangle"/>
            <p:cNvSpPr/>
            <p:nvPr/>
          </p:nvSpPr>
          <p:spPr>
            <a:xfrm>
              <a:off x="-1" y="-1"/>
              <a:ext cx="4589862" cy="7483080"/>
            </a:xfrm>
            <a:prstGeom prst="rect">
              <a:avLst/>
            </a:prstGeom>
            <a:solidFill>
              <a:srgbClr val="FFFFFF"/>
            </a:solidFill>
            <a:ln w="50800" cap="flat">
              <a:solidFill>
                <a:srgbClr val="000000"/>
              </a:solidFill>
              <a:prstDash val="solid"/>
              <a:miter lim="400000"/>
            </a:ln>
            <a:effectLst/>
          </p:spPr>
          <p:txBody>
            <a:bodyPr wrap="square" lIns="91439" tIns="91439" rIns="91439" bIns="91439" numCol="1" anchor="ctr">
              <a:noAutofit/>
            </a:bodyP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aphicFrame>
          <p:nvGraphicFramePr>
            <p:cNvPr id="496" name="2D Column Chart"/>
            <p:cNvGraphicFramePr/>
            <p:nvPr/>
          </p:nvGraphicFramePr>
          <p:xfrm>
            <a:off x="273306" y="-100211"/>
            <a:ext cx="3923362" cy="7444497"/>
          </p:xfrm>
          <a:graphic>
            <a:graphicData uri="http://schemas.openxmlformats.org/drawingml/2006/chart">
              <c:chart xmlns:c="http://schemas.openxmlformats.org/drawingml/2006/chart" xmlns:r="http://schemas.openxmlformats.org/officeDocument/2006/relationships" r:id="rId5"/>
            </a:graphicData>
          </a:graphic>
        </p:graphicFrame>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3" presetClass="entr" presetSubtype="16" fill="hold" grpId="1" nodeType="clickEffect">
                                  <p:stCondLst>
                                    <p:cond delay="0"/>
                                  </p:stCondLst>
                                  <p:iterate>
                                    <p:tmAbs val="0"/>
                                  </p:iterate>
                                  <p:childTnLst>
                                    <p:set>
                                      <p:cBhvr>
                                        <p:cTn id="6" fill="hold"/>
                                        <p:tgtEl>
                                          <p:spTgt spid="497"/>
                                        </p:tgtEl>
                                        <p:attrNameLst>
                                          <p:attrName>style.visibility</p:attrName>
                                        </p:attrNameLst>
                                      </p:cBhvr>
                                      <p:to>
                                        <p:strVal val="visible"/>
                                      </p:to>
                                    </p:set>
                                    <p:anim calcmode="lin" valueType="num">
                                      <p:cBhvr>
                                        <p:cTn id="7" dur="1000" fill="hold"/>
                                        <p:tgtEl>
                                          <p:spTgt spid="497"/>
                                        </p:tgtEl>
                                        <p:attrNameLst>
                                          <p:attrName>ppt_w</p:attrName>
                                        </p:attrNameLst>
                                      </p:cBhvr>
                                      <p:tavLst>
                                        <p:tav tm="0">
                                          <p:val>
                                            <p:fltVal val="0"/>
                                          </p:val>
                                        </p:tav>
                                        <p:tav tm="100000">
                                          <p:val>
                                            <p:strVal val="#ppt_w"/>
                                          </p:val>
                                        </p:tav>
                                      </p:tavLst>
                                    </p:anim>
                                    <p:anim calcmode="lin" valueType="num">
                                      <p:cBhvr>
                                        <p:cTn id="8" dur="1000" fill="hold"/>
                                        <p:tgtEl>
                                          <p:spTgt spid="49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7" grpId="1"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 name="droppedImage.pdf" descr="droppedImage.pdf"/>
          <p:cNvPicPr>
            <a:picLocks noChangeAspect="1"/>
          </p:cNvPicPr>
          <p:nvPr/>
        </p:nvPicPr>
        <p:blipFill>
          <a:blip r:embed="rId3"/>
          <a:srcRect l="1696" r="3390" b="3957"/>
          <a:stretch>
            <a:fillRect/>
          </a:stretch>
        </p:blipFill>
        <p:spPr>
          <a:xfrm>
            <a:off x="5566171" y="348787"/>
            <a:ext cx="13287378" cy="12706417"/>
          </a:xfrm>
          <a:prstGeom prst="rect">
            <a:avLst/>
          </a:prstGeom>
          <a:ln w="12700">
            <a:miter lim="400000"/>
          </a:ln>
        </p:spPr>
      </p:pic>
      <p:sp>
        <p:nvSpPr>
          <p:cNvPr id="502" name="Rounded Rectangle"/>
          <p:cNvSpPr/>
          <p:nvPr/>
        </p:nvSpPr>
        <p:spPr>
          <a:xfrm>
            <a:off x="8352234" y="1321594"/>
            <a:ext cx="5661423" cy="1500189"/>
          </a:xfrm>
          <a:prstGeom prst="roundRect">
            <a:avLst>
              <a:gd name="adj" fmla="val 17857"/>
            </a:avLst>
          </a:prstGeom>
          <a:solidFill>
            <a:srgbClr val="FF9300">
              <a:alpha val="0"/>
            </a:srgbClr>
          </a:solidFill>
          <a:ln w="50800">
            <a:solidFill>
              <a:srgbClr val="000000"/>
            </a:solidFill>
            <a:miter lim="400000"/>
          </a:ln>
        </p:spPr>
        <p:txBody>
          <a:bodyPr tIns="91439" bIns="91439" anchor="ctr"/>
          <a:lstStyle/>
          <a:p>
            <a:pPr algn="ctr" defTabSz="821501">
              <a:defRPr sz="4400">
                <a:solidFill>
                  <a:srgbClr val="FF9300">
                    <a:alpha val="45000"/>
                  </a:srgbClr>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3" name="Rounded Rectangle"/>
          <p:cNvSpPr/>
          <p:nvPr/>
        </p:nvSpPr>
        <p:spPr>
          <a:xfrm>
            <a:off x="9834561" y="3303983"/>
            <a:ext cx="2553891" cy="535783"/>
          </a:xfrm>
          <a:prstGeom prst="roundRect">
            <a:avLst>
              <a:gd name="adj" fmla="val 50000"/>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4" name="Rounded Rectangle"/>
          <p:cNvSpPr/>
          <p:nvPr/>
        </p:nvSpPr>
        <p:spPr>
          <a:xfrm>
            <a:off x="11191875" y="4321967"/>
            <a:ext cx="2446735" cy="1000127"/>
          </a:xfrm>
          <a:prstGeom prst="roundRect">
            <a:avLst>
              <a:gd name="adj" fmla="val 26786"/>
            </a:avLst>
          </a:prstGeom>
          <a:solidFill>
            <a:srgbClr val="FF9300">
              <a:alpha val="0"/>
            </a:srgbClr>
          </a:solidFill>
          <a:ln w="50800">
            <a:solidFill>
              <a:srgbClr val="000000"/>
            </a:solidFill>
            <a:miter lim="400000"/>
          </a:ln>
        </p:spPr>
        <p:txBody>
          <a:bodyPr tIns="91439" bIns="91439" anchor="ctr"/>
          <a:lstStyle/>
          <a:p>
            <a:pPr algn="ctr" defTabSz="821501">
              <a:defRPr sz="4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5" name="Rounded Rectangle"/>
          <p:cNvSpPr/>
          <p:nvPr/>
        </p:nvSpPr>
        <p:spPr>
          <a:xfrm>
            <a:off x="9352360" y="5786437"/>
            <a:ext cx="2821783" cy="1035845"/>
          </a:xfrm>
          <a:prstGeom prst="roundRect">
            <a:avLst>
              <a:gd name="adj" fmla="val 25862"/>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6" name="Rounded Rectangle"/>
          <p:cNvSpPr/>
          <p:nvPr/>
        </p:nvSpPr>
        <p:spPr>
          <a:xfrm>
            <a:off x="15406687" y="5786437"/>
            <a:ext cx="2411017" cy="1035845"/>
          </a:xfrm>
          <a:prstGeom prst="roundRect">
            <a:avLst>
              <a:gd name="adj" fmla="val 25862"/>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7" name="Rounded Rectangle"/>
          <p:cNvSpPr/>
          <p:nvPr/>
        </p:nvSpPr>
        <p:spPr>
          <a:xfrm>
            <a:off x="7584282" y="7304484"/>
            <a:ext cx="2268141" cy="964407"/>
          </a:xfrm>
          <a:prstGeom prst="roundRect">
            <a:avLst>
              <a:gd name="adj" fmla="val 27778"/>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8" name="Rounded Rectangle"/>
          <p:cNvSpPr/>
          <p:nvPr/>
        </p:nvSpPr>
        <p:spPr>
          <a:xfrm>
            <a:off x="10656093" y="7268765"/>
            <a:ext cx="5214939" cy="1232297"/>
          </a:xfrm>
          <a:prstGeom prst="roundRect">
            <a:avLst>
              <a:gd name="adj" fmla="val 21739"/>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09" name="Rounded Rectangle"/>
          <p:cNvSpPr/>
          <p:nvPr/>
        </p:nvSpPr>
        <p:spPr>
          <a:xfrm>
            <a:off x="8977311" y="9036843"/>
            <a:ext cx="4161235" cy="1250157"/>
          </a:xfrm>
          <a:prstGeom prst="roundRect">
            <a:avLst>
              <a:gd name="adj" fmla="val 21429"/>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0" name="Rounded Rectangle"/>
          <p:cNvSpPr/>
          <p:nvPr/>
        </p:nvSpPr>
        <p:spPr>
          <a:xfrm>
            <a:off x="13317140" y="9018984"/>
            <a:ext cx="2821783" cy="964407"/>
          </a:xfrm>
          <a:prstGeom prst="roundRect">
            <a:avLst>
              <a:gd name="adj" fmla="val 27778"/>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1" name="Rounded Rectangle"/>
          <p:cNvSpPr/>
          <p:nvPr/>
        </p:nvSpPr>
        <p:spPr>
          <a:xfrm>
            <a:off x="10656093" y="11340702"/>
            <a:ext cx="3053955" cy="1000127"/>
          </a:xfrm>
          <a:prstGeom prst="roundRect">
            <a:avLst>
              <a:gd name="adj" fmla="val 26786"/>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2" name="Rounded Rectangle"/>
          <p:cNvSpPr/>
          <p:nvPr/>
        </p:nvSpPr>
        <p:spPr>
          <a:xfrm>
            <a:off x="5709048" y="11769328"/>
            <a:ext cx="3018235" cy="1089423"/>
          </a:xfrm>
          <a:prstGeom prst="roundRect">
            <a:avLst>
              <a:gd name="adj" fmla="val 24590"/>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nvGrpSpPr>
          <p:cNvPr id="515" name="A"/>
          <p:cNvGrpSpPr/>
          <p:nvPr/>
        </p:nvGrpSpPr>
        <p:grpSpPr>
          <a:xfrm>
            <a:off x="13281421" y="1178717"/>
            <a:ext cx="875109" cy="875109"/>
            <a:chOff x="0" y="0"/>
            <a:chExt cx="875108" cy="875108"/>
          </a:xfrm>
        </p:grpSpPr>
        <p:sp>
          <p:nvSpPr>
            <p:cNvPr id="513"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4" name="A"/>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A</a:t>
              </a:r>
            </a:p>
          </p:txBody>
        </p:sp>
      </p:grpSp>
      <p:grpSp>
        <p:nvGrpSpPr>
          <p:cNvPr id="518" name="B"/>
          <p:cNvGrpSpPr/>
          <p:nvPr/>
        </p:nvGrpSpPr>
        <p:grpSpPr>
          <a:xfrm>
            <a:off x="12066984" y="3053951"/>
            <a:ext cx="875109" cy="875109"/>
            <a:chOff x="0" y="0"/>
            <a:chExt cx="875108" cy="875108"/>
          </a:xfrm>
        </p:grpSpPr>
        <p:sp>
          <p:nvSpPr>
            <p:cNvPr id="516"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17" name="B"/>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B</a:t>
              </a:r>
            </a:p>
          </p:txBody>
        </p:sp>
      </p:grpSp>
      <p:grpSp>
        <p:nvGrpSpPr>
          <p:cNvPr id="521" name="C"/>
          <p:cNvGrpSpPr/>
          <p:nvPr/>
        </p:nvGrpSpPr>
        <p:grpSpPr>
          <a:xfrm>
            <a:off x="13138545" y="4036217"/>
            <a:ext cx="875109" cy="875109"/>
            <a:chOff x="0" y="0"/>
            <a:chExt cx="875108" cy="875108"/>
          </a:xfrm>
        </p:grpSpPr>
        <p:sp>
          <p:nvSpPr>
            <p:cNvPr id="519"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0" name="C"/>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C</a:t>
              </a:r>
            </a:p>
          </p:txBody>
        </p:sp>
      </p:grpSp>
      <p:grpSp>
        <p:nvGrpSpPr>
          <p:cNvPr id="524" name="D"/>
          <p:cNvGrpSpPr/>
          <p:nvPr/>
        </p:nvGrpSpPr>
        <p:grpSpPr>
          <a:xfrm>
            <a:off x="11638360" y="5750717"/>
            <a:ext cx="875109" cy="875109"/>
            <a:chOff x="0" y="0"/>
            <a:chExt cx="875108" cy="875108"/>
          </a:xfrm>
        </p:grpSpPr>
        <p:sp>
          <p:nvSpPr>
            <p:cNvPr id="522"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3" name="D"/>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D</a:t>
              </a:r>
            </a:p>
          </p:txBody>
        </p:sp>
      </p:grpSp>
      <p:grpSp>
        <p:nvGrpSpPr>
          <p:cNvPr id="527" name="E"/>
          <p:cNvGrpSpPr/>
          <p:nvPr/>
        </p:nvGrpSpPr>
        <p:grpSpPr>
          <a:xfrm>
            <a:off x="17246201" y="5750717"/>
            <a:ext cx="875109" cy="875109"/>
            <a:chOff x="0" y="0"/>
            <a:chExt cx="875108" cy="875108"/>
          </a:xfrm>
        </p:grpSpPr>
        <p:sp>
          <p:nvSpPr>
            <p:cNvPr id="525"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6" name="E"/>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E</a:t>
              </a:r>
            </a:p>
          </p:txBody>
        </p:sp>
      </p:grpSp>
      <p:grpSp>
        <p:nvGrpSpPr>
          <p:cNvPr id="530" name="G"/>
          <p:cNvGrpSpPr/>
          <p:nvPr/>
        </p:nvGrpSpPr>
        <p:grpSpPr>
          <a:xfrm>
            <a:off x="15263812" y="7215188"/>
            <a:ext cx="875109" cy="875109"/>
            <a:chOff x="0" y="0"/>
            <a:chExt cx="875108" cy="875108"/>
          </a:xfrm>
        </p:grpSpPr>
        <p:sp>
          <p:nvSpPr>
            <p:cNvPr id="528"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29" name="G"/>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G</a:t>
              </a:r>
            </a:p>
          </p:txBody>
        </p:sp>
      </p:grpSp>
      <p:grpSp>
        <p:nvGrpSpPr>
          <p:cNvPr id="533" name="F"/>
          <p:cNvGrpSpPr/>
          <p:nvPr/>
        </p:nvGrpSpPr>
        <p:grpSpPr>
          <a:xfrm>
            <a:off x="9263061" y="7215188"/>
            <a:ext cx="875109" cy="875109"/>
            <a:chOff x="0" y="0"/>
            <a:chExt cx="875108" cy="875108"/>
          </a:xfrm>
        </p:grpSpPr>
        <p:sp>
          <p:nvSpPr>
            <p:cNvPr id="531"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2" name="F"/>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F</a:t>
              </a:r>
            </a:p>
          </p:txBody>
        </p:sp>
      </p:grpSp>
      <p:grpSp>
        <p:nvGrpSpPr>
          <p:cNvPr id="536" name="H"/>
          <p:cNvGrpSpPr/>
          <p:nvPr/>
        </p:nvGrpSpPr>
        <p:grpSpPr>
          <a:xfrm>
            <a:off x="12459889" y="8786811"/>
            <a:ext cx="875109" cy="875109"/>
            <a:chOff x="0" y="0"/>
            <a:chExt cx="875108" cy="875108"/>
          </a:xfrm>
        </p:grpSpPr>
        <p:sp>
          <p:nvSpPr>
            <p:cNvPr id="534"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5" name="H"/>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H</a:t>
              </a:r>
            </a:p>
          </p:txBody>
        </p:sp>
      </p:grpSp>
      <p:grpSp>
        <p:nvGrpSpPr>
          <p:cNvPr id="539" name="I"/>
          <p:cNvGrpSpPr/>
          <p:nvPr/>
        </p:nvGrpSpPr>
        <p:grpSpPr>
          <a:xfrm>
            <a:off x="15442406" y="8786811"/>
            <a:ext cx="875109" cy="875109"/>
            <a:chOff x="0" y="0"/>
            <a:chExt cx="875108" cy="875108"/>
          </a:xfrm>
        </p:grpSpPr>
        <p:sp>
          <p:nvSpPr>
            <p:cNvPr id="537"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38" name="I"/>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I</a:t>
              </a:r>
            </a:p>
          </p:txBody>
        </p:sp>
      </p:grpSp>
      <p:grpSp>
        <p:nvGrpSpPr>
          <p:cNvPr id="542" name="L"/>
          <p:cNvGrpSpPr/>
          <p:nvPr/>
        </p:nvGrpSpPr>
        <p:grpSpPr>
          <a:xfrm>
            <a:off x="13138545" y="11197828"/>
            <a:ext cx="875109" cy="875109"/>
            <a:chOff x="0" y="0"/>
            <a:chExt cx="875108" cy="875108"/>
          </a:xfrm>
        </p:grpSpPr>
        <p:sp>
          <p:nvSpPr>
            <p:cNvPr id="540"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1" name="L"/>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L</a:t>
              </a:r>
            </a:p>
          </p:txBody>
        </p:sp>
      </p:grpSp>
      <p:grpSp>
        <p:nvGrpSpPr>
          <p:cNvPr id="545" name="M"/>
          <p:cNvGrpSpPr/>
          <p:nvPr/>
        </p:nvGrpSpPr>
        <p:grpSpPr>
          <a:xfrm>
            <a:off x="7870029" y="11644311"/>
            <a:ext cx="875109" cy="875109"/>
            <a:chOff x="0" y="0"/>
            <a:chExt cx="875108" cy="875108"/>
          </a:xfrm>
        </p:grpSpPr>
        <p:sp>
          <p:nvSpPr>
            <p:cNvPr id="543"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4" name="M"/>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M</a:t>
              </a:r>
            </a:p>
          </p:txBody>
        </p:sp>
      </p:grpSp>
      <p:sp>
        <p:nvSpPr>
          <p:cNvPr id="546" name="Rectangle"/>
          <p:cNvSpPr/>
          <p:nvPr/>
        </p:nvSpPr>
        <p:spPr>
          <a:xfrm>
            <a:off x="7709296" y="357188"/>
            <a:ext cx="6929438" cy="607219"/>
          </a:xfrm>
          <a:prstGeom prst="rect">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7" name="Line"/>
          <p:cNvSpPr/>
          <p:nvPr/>
        </p:nvSpPr>
        <p:spPr>
          <a:xfrm>
            <a:off x="12924234" y="3571876"/>
            <a:ext cx="160735" cy="179"/>
          </a:xfrm>
          <a:prstGeom prst="line">
            <a:avLst/>
          </a:prstGeom>
          <a:ln w="50800">
            <a:solidFill>
              <a:srgbClr val="000000"/>
            </a:solidFill>
            <a:miter lim="400000"/>
            <a:headEnd type="triangle"/>
          </a:ln>
        </p:spPr>
        <p:txBody>
          <a:bodyPr tIns="91439" bIns="91439"/>
          <a:lstStyle/>
          <a:p>
            <a:endParaRPr/>
          </a:p>
        </p:txBody>
      </p:sp>
      <p:grpSp>
        <p:nvGrpSpPr>
          <p:cNvPr id="550" name="“test”"/>
          <p:cNvGrpSpPr/>
          <p:nvPr/>
        </p:nvGrpSpPr>
        <p:grpSpPr>
          <a:xfrm>
            <a:off x="15103078" y="517922"/>
            <a:ext cx="4250533" cy="1107283"/>
            <a:chOff x="0" y="0"/>
            <a:chExt cx="4250532" cy="1107282"/>
          </a:xfrm>
        </p:grpSpPr>
        <p:sp>
          <p:nvSpPr>
            <p:cNvPr id="548" name="Rounded Rectangle"/>
            <p:cNvSpPr/>
            <p:nvPr/>
          </p:nvSpPr>
          <p:spPr>
            <a:xfrm>
              <a:off x="0" y="0"/>
              <a:ext cx="4250533" cy="1107283"/>
            </a:xfrm>
            <a:prstGeom prst="roundRect">
              <a:avLst>
                <a:gd name="adj" fmla="val 24194"/>
              </a:avLst>
            </a:prstGeom>
            <a:blipFill rotWithShape="1">
              <a:blip r:embed="rId4"/>
              <a:srcRect/>
              <a:tile tx="0" ty="0" sx="100000" sy="100000" flip="none" algn="tl"/>
            </a:blipFill>
            <a:ln w="50800" cap="flat">
              <a:solidFill>
                <a:srgbClr val="FFFFFF"/>
              </a:solidFill>
              <a:prstDash val="solid"/>
              <a:miter lim="400000"/>
            </a:ln>
            <a:effectLst>
              <a:outerShdw blurRad="152400" dist="152400" dir="3420000" rotWithShape="0">
                <a:srgbClr val="000000">
                  <a:alpha val="50000"/>
                </a:srgbClr>
              </a:outerShdw>
            </a:effectLst>
          </p:spPr>
          <p:txBody>
            <a:bodyPr wrap="square" lIns="91439" tIns="91439" rIns="91439" bIns="91439" numCol="1" anchor="ctr">
              <a:noAutofit/>
            </a:bodyPr>
            <a:lstStyle/>
            <a:p>
              <a:pPr algn="ctr" defTabSz="642914">
                <a:lnSpc>
                  <a:spcPts val="5200"/>
                </a:lnSpc>
                <a:tabLst>
                  <a:tab pos="1168400" algn="l"/>
                </a:tabLst>
                <a:defRPr sz="6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49" name="“test”"/>
            <p:cNvSpPr txBox="1"/>
            <p:nvPr/>
          </p:nvSpPr>
          <p:spPr>
            <a:xfrm>
              <a:off x="103863" y="171510"/>
              <a:ext cx="4042806" cy="764262"/>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3577" tIns="53577" rIns="53577" bIns="53577" numCol="1" anchor="ctr">
              <a:spAutoFit/>
            </a:bodyPr>
            <a:lstStyle>
              <a:lvl1pPr algn="ctr" defTabSz="642914">
                <a:lnSpc>
                  <a:spcPts val="5200"/>
                </a:lnSpc>
                <a:tabLst>
                  <a:tab pos="1168400" algn="l"/>
                </a:tabLst>
                <a:defRPr sz="4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“test”</a:t>
              </a:r>
            </a:p>
          </p:txBody>
        </p:sp>
      </p:grpSp>
      <p:grpSp>
        <p:nvGrpSpPr>
          <p:cNvPr id="553" name="✔"/>
          <p:cNvGrpSpPr/>
          <p:nvPr/>
        </p:nvGrpSpPr>
        <p:grpSpPr>
          <a:xfrm>
            <a:off x="13263562" y="1178720"/>
            <a:ext cx="892969" cy="892968"/>
            <a:chOff x="0" y="0"/>
            <a:chExt cx="892967" cy="892967"/>
          </a:xfrm>
        </p:grpSpPr>
        <p:sp>
          <p:nvSpPr>
            <p:cNvPr id="551"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2"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556" name="✔"/>
          <p:cNvGrpSpPr/>
          <p:nvPr/>
        </p:nvGrpSpPr>
        <p:grpSpPr>
          <a:xfrm>
            <a:off x="12049125" y="3053954"/>
            <a:ext cx="892969" cy="892969"/>
            <a:chOff x="0" y="0"/>
            <a:chExt cx="892967" cy="892967"/>
          </a:xfrm>
        </p:grpSpPr>
        <p:sp>
          <p:nvSpPr>
            <p:cNvPr id="554"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5"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559" name="✔"/>
          <p:cNvGrpSpPr/>
          <p:nvPr/>
        </p:nvGrpSpPr>
        <p:grpSpPr>
          <a:xfrm>
            <a:off x="13120687" y="4054078"/>
            <a:ext cx="892969" cy="892969"/>
            <a:chOff x="0" y="0"/>
            <a:chExt cx="892967" cy="892967"/>
          </a:xfrm>
        </p:grpSpPr>
        <p:sp>
          <p:nvSpPr>
            <p:cNvPr id="557"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58"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562" name="✔"/>
          <p:cNvGrpSpPr/>
          <p:nvPr/>
        </p:nvGrpSpPr>
        <p:grpSpPr>
          <a:xfrm>
            <a:off x="11638360" y="5768578"/>
            <a:ext cx="892969" cy="892969"/>
            <a:chOff x="0" y="0"/>
            <a:chExt cx="892967" cy="892967"/>
          </a:xfrm>
        </p:grpSpPr>
        <p:sp>
          <p:nvSpPr>
            <p:cNvPr id="560"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61"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565" name="✔"/>
          <p:cNvGrpSpPr/>
          <p:nvPr/>
        </p:nvGrpSpPr>
        <p:grpSpPr>
          <a:xfrm>
            <a:off x="9263061" y="7215188"/>
            <a:ext cx="892969" cy="892969"/>
            <a:chOff x="0" y="0"/>
            <a:chExt cx="892967" cy="892967"/>
          </a:xfrm>
        </p:grpSpPr>
        <p:sp>
          <p:nvSpPr>
            <p:cNvPr id="563"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64"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568" name="✔"/>
          <p:cNvGrpSpPr/>
          <p:nvPr/>
        </p:nvGrpSpPr>
        <p:grpSpPr>
          <a:xfrm>
            <a:off x="13156406" y="11179970"/>
            <a:ext cx="892969" cy="892969"/>
            <a:chOff x="0" y="0"/>
            <a:chExt cx="892967" cy="892967"/>
          </a:xfrm>
        </p:grpSpPr>
        <p:sp>
          <p:nvSpPr>
            <p:cNvPr id="566"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67"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571" name="✔"/>
          <p:cNvGrpSpPr/>
          <p:nvPr/>
        </p:nvGrpSpPr>
        <p:grpSpPr>
          <a:xfrm>
            <a:off x="7887892" y="11644311"/>
            <a:ext cx="892969" cy="892969"/>
            <a:chOff x="0" y="0"/>
            <a:chExt cx="892967" cy="892967"/>
          </a:xfrm>
        </p:grpSpPr>
        <p:sp>
          <p:nvSpPr>
            <p:cNvPr id="569"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70"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574" name="“a+b”"/>
          <p:cNvGrpSpPr/>
          <p:nvPr/>
        </p:nvGrpSpPr>
        <p:grpSpPr>
          <a:xfrm>
            <a:off x="15567421" y="1071562"/>
            <a:ext cx="4250533" cy="1107283"/>
            <a:chOff x="0" y="0"/>
            <a:chExt cx="4250532" cy="1107282"/>
          </a:xfrm>
        </p:grpSpPr>
        <p:sp>
          <p:nvSpPr>
            <p:cNvPr id="572" name="Rounded Rectangle"/>
            <p:cNvSpPr/>
            <p:nvPr/>
          </p:nvSpPr>
          <p:spPr>
            <a:xfrm>
              <a:off x="0" y="0"/>
              <a:ext cx="4250533" cy="1107283"/>
            </a:xfrm>
            <a:prstGeom prst="roundRect">
              <a:avLst>
                <a:gd name="adj" fmla="val 24194"/>
              </a:avLst>
            </a:prstGeom>
            <a:blipFill rotWithShape="1">
              <a:blip r:embed="rId4"/>
              <a:srcRect/>
              <a:tile tx="0" ty="0" sx="100000" sy="100000" flip="none" algn="tl"/>
            </a:blipFill>
            <a:ln w="50800" cap="flat">
              <a:solidFill>
                <a:srgbClr val="FFFFFF"/>
              </a:solidFill>
              <a:prstDash val="solid"/>
              <a:miter lim="400000"/>
            </a:ln>
            <a:effectLst>
              <a:outerShdw blurRad="152400" dist="152400" dir="3420000" rotWithShape="0">
                <a:srgbClr val="000000">
                  <a:alpha val="50000"/>
                </a:srgbClr>
              </a:outerShdw>
            </a:effectLst>
          </p:spPr>
          <p:txBody>
            <a:bodyPr wrap="square" lIns="91439" tIns="91439" rIns="91439" bIns="91439" numCol="1" anchor="ctr">
              <a:noAutofit/>
            </a:bodyPr>
            <a:lstStyle/>
            <a:p>
              <a:pPr algn="ctr" defTabSz="642914">
                <a:lnSpc>
                  <a:spcPts val="5200"/>
                </a:lnSpc>
                <a:tabLst>
                  <a:tab pos="1168400" algn="l"/>
                </a:tabLst>
                <a:defRPr sz="6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73" name="“a+b”"/>
            <p:cNvSpPr txBox="1"/>
            <p:nvPr/>
          </p:nvSpPr>
          <p:spPr>
            <a:xfrm>
              <a:off x="103863" y="171510"/>
              <a:ext cx="4042806" cy="764262"/>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3577" tIns="53577" rIns="53577" bIns="53577" numCol="1" anchor="ctr">
              <a:spAutoFit/>
            </a:bodyPr>
            <a:lstStyle>
              <a:lvl1pPr algn="ctr" defTabSz="642914">
                <a:lnSpc>
                  <a:spcPts val="5200"/>
                </a:lnSpc>
                <a:tabLst>
                  <a:tab pos="1168400" algn="l"/>
                </a:tabLst>
                <a:defRPr sz="4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“a+b”</a:t>
              </a:r>
            </a:p>
          </p:txBody>
        </p:sp>
      </p:grpSp>
      <p:grpSp>
        <p:nvGrpSpPr>
          <p:cNvPr id="577" name="✔"/>
          <p:cNvGrpSpPr/>
          <p:nvPr/>
        </p:nvGrpSpPr>
        <p:grpSpPr>
          <a:xfrm>
            <a:off x="17246204" y="5768578"/>
            <a:ext cx="892969" cy="892969"/>
            <a:chOff x="0" y="0"/>
            <a:chExt cx="892967" cy="892967"/>
          </a:xfrm>
        </p:grpSpPr>
        <p:sp>
          <p:nvSpPr>
            <p:cNvPr id="575"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76"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sp>
        <p:nvSpPr>
          <p:cNvPr id="578" name="Rectangle"/>
          <p:cNvSpPr/>
          <p:nvPr/>
        </p:nvSpPr>
        <p:spPr>
          <a:xfrm>
            <a:off x="2369343" y="1589483"/>
            <a:ext cx="4589862" cy="7483080"/>
          </a:xfrm>
          <a:prstGeom prst="rect">
            <a:avLst/>
          </a:prstGeom>
          <a:solidFill>
            <a:srgbClr val="FFFFFF"/>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aphicFrame>
        <p:nvGraphicFramePr>
          <p:cNvPr id="579" name="2D Column Chart"/>
          <p:cNvGraphicFramePr/>
          <p:nvPr/>
        </p:nvGraphicFramePr>
        <p:xfrm>
          <a:off x="2587876" y="1489272"/>
          <a:ext cx="3780809" cy="7444499"/>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mc:AlternateContent xmlns:mc="http://schemas.openxmlformats.org/markup-compatibility/2006" xmlns:p14="http://schemas.microsoft.com/office/powerpoint/2010/main">
    <mc:Choice Requires="p14">
      <p:transition spd="slow" p14:dur="1200">
        <p:wipe dir="u"/>
      </p:transition>
    </mc:Choice>
    <mc:Fallback xmlns="" xmlns:m="http://schemas.openxmlformats.org/officeDocument/2006/math" xmlns:a14="http://schemas.microsoft.com/office/drawing/2010/main">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 name="droppedImage.pdf" descr="droppedImage.pdf"/>
          <p:cNvPicPr>
            <a:picLocks noChangeAspect="1"/>
          </p:cNvPicPr>
          <p:nvPr/>
        </p:nvPicPr>
        <p:blipFill>
          <a:blip r:embed="rId3"/>
          <a:srcRect l="1696" r="3390" b="3957"/>
          <a:stretch>
            <a:fillRect/>
          </a:stretch>
        </p:blipFill>
        <p:spPr>
          <a:xfrm>
            <a:off x="5566171" y="348787"/>
            <a:ext cx="13287378" cy="12706417"/>
          </a:xfrm>
          <a:prstGeom prst="rect">
            <a:avLst/>
          </a:prstGeom>
          <a:ln w="12700">
            <a:miter lim="400000"/>
          </a:ln>
        </p:spPr>
      </p:pic>
      <p:sp>
        <p:nvSpPr>
          <p:cNvPr id="584" name="Rounded Rectangle"/>
          <p:cNvSpPr/>
          <p:nvPr/>
        </p:nvSpPr>
        <p:spPr>
          <a:xfrm>
            <a:off x="8352234" y="1321594"/>
            <a:ext cx="5661423" cy="1500189"/>
          </a:xfrm>
          <a:prstGeom prst="roundRect">
            <a:avLst>
              <a:gd name="adj" fmla="val 17857"/>
            </a:avLst>
          </a:prstGeom>
          <a:solidFill>
            <a:srgbClr val="FF9300">
              <a:alpha val="0"/>
            </a:srgbClr>
          </a:solidFill>
          <a:ln w="50800">
            <a:solidFill>
              <a:srgbClr val="000000"/>
            </a:solidFill>
            <a:miter lim="400000"/>
          </a:ln>
        </p:spPr>
        <p:txBody>
          <a:bodyPr tIns="91439" bIns="91439" anchor="ctr"/>
          <a:lstStyle/>
          <a:p>
            <a:pPr algn="ctr" defTabSz="821501">
              <a:defRPr sz="4400">
                <a:solidFill>
                  <a:srgbClr val="FF9300">
                    <a:alpha val="45000"/>
                  </a:srgbClr>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85" name="Rounded Rectangle"/>
          <p:cNvSpPr/>
          <p:nvPr/>
        </p:nvSpPr>
        <p:spPr>
          <a:xfrm>
            <a:off x="9834561" y="3303983"/>
            <a:ext cx="2553891" cy="535783"/>
          </a:xfrm>
          <a:prstGeom prst="roundRect">
            <a:avLst>
              <a:gd name="adj" fmla="val 50000"/>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86" name="Rounded Rectangle"/>
          <p:cNvSpPr/>
          <p:nvPr/>
        </p:nvSpPr>
        <p:spPr>
          <a:xfrm>
            <a:off x="11191875" y="4321967"/>
            <a:ext cx="2446735" cy="1000127"/>
          </a:xfrm>
          <a:prstGeom prst="roundRect">
            <a:avLst>
              <a:gd name="adj" fmla="val 26786"/>
            </a:avLst>
          </a:prstGeom>
          <a:solidFill>
            <a:srgbClr val="FF9300">
              <a:alpha val="0"/>
            </a:srgbClr>
          </a:solidFill>
          <a:ln w="50800">
            <a:solidFill>
              <a:srgbClr val="000000"/>
            </a:solidFill>
            <a:miter lim="400000"/>
          </a:ln>
        </p:spPr>
        <p:txBody>
          <a:bodyPr tIns="91439" bIns="91439" anchor="ctr"/>
          <a:lstStyle/>
          <a:p>
            <a:pPr algn="ctr" defTabSz="821501">
              <a:defRPr sz="4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87" name="Rounded Rectangle"/>
          <p:cNvSpPr/>
          <p:nvPr/>
        </p:nvSpPr>
        <p:spPr>
          <a:xfrm>
            <a:off x="9352360" y="5786437"/>
            <a:ext cx="2821783" cy="1035845"/>
          </a:xfrm>
          <a:prstGeom prst="roundRect">
            <a:avLst>
              <a:gd name="adj" fmla="val 25862"/>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88" name="Rounded Rectangle"/>
          <p:cNvSpPr/>
          <p:nvPr/>
        </p:nvSpPr>
        <p:spPr>
          <a:xfrm>
            <a:off x="15406687" y="5786437"/>
            <a:ext cx="2411017" cy="1035845"/>
          </a:xfrm>
          <a:prstGeom prst="roundRect">
            <a:avLst>
              <a:gd name="adj" fmla="val 25862"/>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89" name="Rounded Rectangle"/>
          <p:cNvSpPr/>
          <p:nvPr/>
        </p:nvSpPr>
        <p:spPr>
          <a:xfrm>
            <a:off x="7584282" y="7304484"/>
            <a:ext cx="2268141" cy="964407"/>
          </a:xfrm>
          <a:prstGeom prst="roundRect">
            <a:avLst>
              <a:gd name="adj" fmla="val 27778"/>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0" name="Rounded Rectangle"/>
          <p:cNvSpPr/>
          <p:nvPr/>
        </p:nvSpPr>
        <p:spPr>
          <a:xfrm>
            <a:off x="10656093" y="7268765"/>
            <a:ext cx="5214939" cy="1232297"/>
          </a:xfrm>
          <a:prstGeom prst="roundRect">
            <a:avLst>
              <a:gd name="adj" fmla="val 21739"/>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1" name="Rounded Rectangle"/>
          <p:cNvSpPr/>
          <p:nvPr/>
        </p:nvSpPr>
        <p:spPr>
          <a:xfrm>
            <a:off x="8977311" y="9036843"/>
            <a:ext cx="4161235" cy="1250157"/>
          </a:xfrm>
          <a:prstGeom prst="roundRect">
            <a:avLst>
              <a:gd name="adj" fmla="val 21429"/>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2" name="Rounded Rectangle"/>
          <p:cNvSpPr/>
          <p:nvPr/>
        </p:nvSpPr>
        <p:spPr>
          <a:xfrm>
            <a:off x="13317140" y="9018984"/>
            <a:ext cx="2821783" cy="964407"/>
          </a:xfrm>
          <a:prstGeom prst="roundRect">
            <a:avLst>
              <a:gd name="adj" fmla="val 27778"/>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3" name="Rounded Rectangle"/>
          <p:cNvSpPr/>
          <p:nvPr/>
        </p:nvSpPr>
        <p:spPr>
          <a:xfrm>
            <a:off x="10656093" y="11340702"/>
            <a:ext cx="3053955" cy="1000127"/>
          </a:xfrm>
          <a:prstGeom prst="roundRect">
            <a:avLst>
              <a:gd name="adj" fmla="val 26786"/>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4" name="Rounded Rectangle"/>
          <p:cNvSpPr/>
          <p:nvPr/>
        </p:nvSpPr>
        <p:spPr>
          <a:xfrm>
            <a:off x="5709048" y="11769328"/>
            <a:ext cx="3018235" cy="1089423"/>
          </a:xfrm>
          <a:prstGeom prst="roundRect">
            <a:avLst>
              <a:gd name="adj" fmla="val 24590"/>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nvGrpSpPr>
          <p:cNvPr id="597" name="A"/>
          <p:cNvGrpSpPr/>
          <p:nvPr/>
        </p:nvGrpSpPr>
        <p:grpSpPr>
          <a:xfrm>
            <a:off x="13281421" y="1178717"/>
            <a:ext cx="875109" cy="875109"/>
            <a:chOff x="0" y="0"/>
            <a:chExt cx="875108" cy="875108"/>
          </a:xfrm>
        </p:grpSpPr>
        <p:sp>
          <p:nvSpPr>
            <p:cNvPr id="595"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6" name="A"/>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A</a:t>
              </a:r>
            </a:p>
          </p:txBody>
        </p:sp>
      </p:grpSp>
      <p:grpSp>
        <p:nvGrpSpPr>
          <p:cNvPr id="600" name="B"/>
          <p:cNvGrpSpPr/>
          <p:nvPr/>
        </p:nvGrpSpPr>
        <p:grpSpPr>
          <a:xfrm>
            <a:off x="12066984" y="3053951"/>
            <a:ext cx="875109" cy="875109"/>
            <a:chOff x="0" y="0"/>
            <a:chExt cx="875108" cy="875108"/>
          </a:xfrm>
        </p:grpSpPr>
        <p:sp>
          <p:nvSpPr>
            <p:cNvPr id="598"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599" name="B"/>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B</a:t>
              </a:r>
            </a:p>
          </p:txBody>
        </p:sp>
      </p:grpSp>
      <p:grpSp>
        <p:nvGrpSpPr>
          <p:cNvPr id="603" name="C"/>
          <p:cNvGrpSpPr/>
          <p:nvPr/>
        </p:nvGrpSpPr>
        <p:grpSpPr>
          <a:xfrm>
            <a:off x="13138545" y="4036217"/>
            <a:ext cx="875109" cy="875109"/>
            <a:chOff x="0" y="0"/>
            <a:chExt cx="875108" cy="875108"/>
          </a:xfrm>
        </p:grpSpPr>
        <p:sp>
          <p:nvSpPr>
            <p:cNvPr id="601"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2" name="C"/>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C</a:t>
              </a:r>
            </a:p>
          </p:txBody>
        </p:sp>
      </p:grpSp>
      <p:grpSp>
        <p:nvGrpSpPr>
          <p:cNvPr id="606" name="D"/>
          <p:cNvGrpSpPr/>
          <p:nvPr/>
        </p:nvGrpSpPr>
        <p:grpSpPr>
          <a:xfrm>
            <a:off x="11638360" y="5750717"/>
            <a:ext cx="875109" cy="875109"/>
            <a:chOff x="0" y="0"/>
            <a:chExt cx="875108" cy="875108"/>
          </a:xfrm>
        </p:grpSpPr>
        <p:sp>
          <p:nvSpPr>
            <p:cNvPr id="604"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5" name="D"/>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D</a:t>
              </a:r>
            </a:p>
          </p:txBody>
        </p:sp>
      </p:grpSp>
      <p:grpSp>
        <p:nvGrpSpPr>
          <p:cNvPr id="609" name="E"/>
          <p:cNvGrpSpPr/>
          <p:nvPr/>
        </p:nvGrpSpPr>
        <p:grpSpPr>
          <a:xfrm>
            <a:off x="17246201" y="5750717"/>
            <a:ext cx="875109" cy="875109"/>
            <a:chOff x="0" y="0"/>
            <a:chExt cx="875108" cy="875108"/>
          </a:xfrm>
        </p:grpSpPr>
        <p:sp>
          <p:nvSpPr>
            <p:cNvPr id="607"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08" name="E"/>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E</a:t>
              </a:r>
            </a:p>
          </p:txBody>
        </p:sp>
      </p:grpSp>
      <p:grpSp>
        <p:nvGrpSpPr>
          <p:cNvPr id="612" name="G"/>
          <p:cNvGrpSpPr/>
          <p:nvPr/>
        </p:nvGrpSpPr>
        <p:grpSpPr>
          <a:xfrm>
            <a:off x="15263812" y="7215188"/>
            <a:ext cx="875109" cy="875109"/>
            <a:chOff x="0" y="0"/>
            <a:chExt cx="875108" cy="875108"/>
          </a:xfrm>
        </p:grpSpPr>
        <p:sp>
          <p:nvSpPr>
            <p:cNvPr id="610"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1" name="G"/>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G</a:t>
              </a:r>
            </a:p>
          </p:txBody>
        </p:sp>
      </p:grpSp>
      <p:grpSp>
        <p:nvGrpSpPr>
          <p:cNvPr id="615" name="F"/>
          <p:cNvGrpSpPr/>
          <p:nvPr/>
        </p:nvGrpSpPr>
        <p:grpSpPr>
          <a:xfrm>
            <a:off x="9263061" y="7215188"/>
            <a:ext cx="875109" cy="875109"/>
            <a:chOff x="0" y="0"/>
            <a:chExt cx="875108" cy="875108"/>
          </a:xfrm>
        </p:grpSpPr>
        <p:sp>
          <p:nvSpPr>
            <p:cNvPr id="613"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4" name="F"/>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F</a:t>
              </a:r>
            </a:p>
          </p:txBody>
        </p:sp>
      </p:grpSp>
      <p:grpSp>
        <p:nvGrpSpPr>
          <p:cNvPr id="618" name="H"/>
          <p:cNvGrpSpPr/>
          <p:nvPr/>
        </p:nvGrpSpPr>
        <p:grpSpPr>
          <a:xfrm>
            <a:off x="12459889" y="8786811"/>
            <a:ext cx="875109" cy="875109"/>
            <a:chOff x="0" y="0"/>
            <a:chExt cx="875108" cy="875108"/>
          </a:xfrm>
        </p:grpSpPr>
        <p:sp>
          <p:nvSpPr>
            <p:cNvPr id="616"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17" name="H"/>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H</a:t>
              </a:r>
            </a:p>
          </p:txBody>
        </p:sp>
      </p:grpSp>
      <p:grpSp>
        <p:nvGrpSpPr>
          <p:cNvPr id="621" name="I"/>
          <p:cNvGrpSpPr/>
          <p:nvPr/>
        </p:nvGrpSpPr>
        <p:grpSpPr>
          <a:xfrm>
            <a:off x="15442406" y="8786811"/>
            <a:ext cx="875109" cy="875109"/>
            <a:chOff x="0" y="0"/>
            <a:chExt cx="875108" cy="875108"/>
          </a:xfrm>
        </p:grpSpPr>
        <p:sp>
          <p:nvSpPr>
            <p:cNvPr id="619"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0" name="I"/>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I</a:t>
              </a:r>
            </a:p>
          </p:txBody>
        </p:sp>
      </p:grpSp>
      <p:grpSp>
        <p:nvGrpSpPr>
          <p:cNvPr id="624" name="L"/>
          <p:cNvGrpSpPr/>
          <p:nvPr/>
        </p:nvGrpSpPr>
        <p:grpSpPr>
          <a:xfrm>
            <a:off x="13138545" y="11197828"/>
            <a:ext cx="875109" cy="875109"/>
            <a:chOff x="0" y="0"/>
            <a:chExt cx="875108" cy="875108"/>
          </a:xfrm>
        </p:grpSpPr>
        <p:sp>
          <p:nvSpPr>
            <p:cNvPr id="622"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3" name="L"/>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L</a:t>
              </a:r>
            </a:p>
          </p:txBody>
        </p:sp>
      </p:grpSp>
      <p:grpSp>
        <p:nvGrpSpPr>
          <p:cNvPr id="627" name="M"/>
          <p:cNvGrpSpPr/>
          <p:nvPr/>
        </p:nvGrpSpPr>
        <p:grpSpPr>
          <a:xfrm>
            <a:off x="7870029" y="11644311"/>
            <a:ext cx="875109" cy="875109"/>
            <a:chOff x="0" y="0"/>
            <a:chExt cx="875108" cy="875108"/>
          </a:xfrm>
        </p:grpSpPr>
        <p:sp>
          <p:nvSpPr>
            <p:cNvPr id="625"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6" name="M"/>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M</a:t>
              </a:r>
            </a:p>
          </p:txBody>
        </p:sp>
      </p:grpSp>
      <p:sp>
        <p:nvSpPr>
          <p:cNvPr id="628" name="Rectangle"/>
          <p:cNvSpPr/>
          <p:nvPr/>
        </p:nvSpPr>
        <p:spPr>
          <a:xfrm>
            <a:off x="7709296" y="357188"/>
            <a:ext cx="6929438" cy="607219"/>
          </a:xfrm>
          <a:prstGeom prst="rect">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29" name="Line"/>
          <p:cNvSpPr/>
          <p:nvPr/>
        </p:nvSpPr>
        <p:spPr>
          <a:xfrm>
            <a:off x="12924234" y="3571876"/>
            <a:ext cx="160735" cy="179"/>
          </a:xfrm>
          <a:prstGeom prst="line">
            <a:avLst/>
          </a:prstGeom>
          <a:ln w="50800">
            <a:solidFill>
              <a:srgbClr val="000000"/>
            </a:solidFill>
            <a:miter lim="400000"/>
            <a:headEnd type="triangle"/>
          </a:ln>
        </p:spPr>
        <p:txBody>
          <a:bodyPr tIns="91439" bIns="91439"/>
          <a:lstStyle/>
          <a:p>
            <a:endParaRPr/>
          </a:p>
        </p:txBody>
      </p:sp>
      <p:grpSp>
        <p:nvGrpSpPr>
          <p:cNvPr id="632" name="“test”"/>
          <p:cNvGrpSpPr/>
          <p:nvPr/>
        </p:nvGrpSpPr>
        <p:grpSpPr>
          <a:xfrm>
            <a:off x="15103078" y="517922"/>
            <a:ext cx="4250533" cy="1107283"/>
            <a:chOff x="0" y="0"/>
            <a:chExt cx="4250532" cy="1107282"/>
          </a:xfrm>
        </p:grpSpPr>
        <p:sp>
          <p:nvSpPr>
            <p:cNvPr id="630" name="Rounded Rectangle"/>
            <p:cNvSpPr/>
            <p:nvPr/>
          </p:nvSpPr>
          <p:spPr>
            <a:xfrm>
              <a:off x="0" y="0"/>
              <a:ext cx="4250533" cy="1107283"/>
            </a:xfrm>
            <a:prstGeom prst="roundRect">
              <a:avLst>
                <a:gd name="adj" fmla="val 24194"/>
              </a:avLst>
            </a:prstGeom>
            <a:blipFill rotWithShape="1">
              <a:blip r:embed="rId4"/>
              <a:srcRect/>
              <a:tile tx="0" ty="0" sx="100000" sy="100000" flip="none" algn="tl"/>
            </a:blipFill>
            <a:ln w="50800" cap="flat">
              <a:solidFill>
                <a:srgbClr val="FFFFFF"/>
              </a:solidFill>
              <a:prstDash val="solid"/>
              <a:miter lim="400000"/>
            </a:ln>
            <a:effectLst>
              <a:outerShdw blurRad="152400" dist="152400" dir="3420000" rotWithShape="0">
                <a:srgbClr val="000000">
                  <a:alpha val="50000"/>
                </a:srgbClr>
              </a:outerShdw>
            </a:effectLst>
          </p:spPr>
          <p:txBody>
            <a:bodyPr wrap="square" lIns="91439" tIns="91439" rIns="91439" bIns="91439" numCol="1" anchor="ctr">
              <a:noAutofit/>
            </a:bodyPr>
            <a:lstStyle/>
            <a:p>
              <a:pPr algn="ctr" defTabSz="642914">
                <a:lnSpc>
                  <a:spcPts val="5200"/>
                </a:lnSpc>
                <a:tabLst>
                  <a:tab pos="1168400" algn="l"/>
                </a:tabLst>
                <a:defRPr sz="6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1" name="“test”"/>
            <p:cNvSpPr txBox="1"/>
            <p:nvPr/>
          </p:nvSpPr>
          <p:spPr>
            <a:xfrm>
              <a:off x="103863" y="171510"/>
              <a:ext cx="4042806" cy="764262"/>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3577" tIns="53577" rIns="53577" bIns="53577" numCol="1" anchor="ctr">
              <a:spAutoFit/>
            </a:bodyPr>
            <a:lstStyle>
              <a:lvl1pPr algn="ctr" defTabSz="642914">
                <a:lnSpc>
                  <a:spcPts val="5200"/>
                </a:lnSpc>
                <a:tabLst>
                  <a:tab pos="1168400" algn="l"/>
                </a:tabLst>
                <a:defRPr sz="4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“test”</a:t>
              </a:r>
            </a:p>
          </p:txBody>
        </p:sp>
      </p:grpSp>
      <p:grpSp>
        <p:nvGrpSpPr>
          <p:cNvPr id="635" name="✔"/>
          <p:cNvGrpSpPr/>
          <p:nvPr/>
        </p:nvGrpSpPr>
        <p:grpSpPr>
          <a:xfrm>
            <a:off x="13263562" y="1178720"/>
            <a:ext cx="892969" cy="892968"/>
            <a:chOff x="0" y="0"/>
            <a:chExt cx="892967" cy="892967"/>
          </a:xfrm>
        </p:grpSpPr>
        <p:sp>
          <p:nvSpPr>
            <p:cNvPr id="633"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4"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638" name="✔"/>
          <p:cNvGrpSpPr/>
          <p:nvPr/>
        </p:nvGrpSpPr>
        <p:grpSpPr>
          <a:xfrm>
            <a:off x="12049125" y="3053954"/>
            <a:ext cx="892969" cy="892969"/>
            <a:chOff x="0" y="0"/>
            <a:chExt cx="892967" cy="892967"/>
          </a:xfrm>
        </p:grpSpPr>
        <p:sp>
          <p:nvSpPr>
            <p:cNvPr id="636"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37"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641" name="✔"/>
          <p:cNvGrpSpPr/>
          <p:nvPr/>
        </p:nvGrpSpPr>
        <p:grpSpPr>
          <a:xfrm>
            <a:off x="13120687" y="4054078"/>
            <a:ext cx="892969" cy="892969"/>
            <a:chOff x="0" y="0"/>
            <a:chExt cx="892967" cy="892967"/>
          </a:xfrm>
        </p:grpSpPr>
        <p:sp>
          <p:nvSpPr>
            <p:cNvPr id="639"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0"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644" name="✔"/>
          <p:cNvGrpSpPr/>
          <p:nvPr/>
        </p:nvGrpSpPr>
        <p:grpSpPr>
          <a:xfrm>
            <a:off x="11638360" y="5768578"/>
            <a:ext cx="892969" cy="892969"/>
            <a:chOff x="0" y="0"/>
            <a:chExt cx="892967" cy="892967"/>
          </a:xfrm>
        </p:grpSpPr>
        <p:sp>
          <p:nvSpPr>
            <p:cNvPr id="642"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3"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647" name="✔"/>
          <p:cNvGrpSpPr/>
          <p:nvPr/>
        </p:nvGrpSpPr>
        <p:grpSpPr>
          <a:xfrm>
            <a:off x="9263061" y="7215188"/>
            <a:ext cx="892969" cy="892969"/>
            <a:chOff x="0" y="0"/>
            <a:chExt cx="892967" cy="892967"/>
          </a:xfrm>
        </p:grpSpPr>
        <p:sp>
          <p:nvSpPr>
            <p:cNvPr id="645"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6"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650" name="✔"/>
          <p:cNvGrpSpPr/>
          <p:nvPr/>
        </p:nvGrpSpPr>
        <p:grpSpPr>
          <a:xfrm>
            <a:off x="13156406" y="11179970"/>
            <a:ext cx="892969" cy="892969"/>
            <a:chOff x="0" y="0"/>
            <a:chExt cx="892967" cy="892967"/>
          </a:xfrm>
        </p:grpSpPr>
        <p:sp>
          <p:nvSpPr>
            <p:cNvPr id="648"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49"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653" name="✔"/>
          <p:cNvGrpSpPr/>
          <p:nvPr/>
        </p:nvGrpSpPr>
        <p:grpSpPr>
          <a:xfrm>
            <a:off x="7887892" y="11644311"/>
            <a:ext cx="892969" cy="892969"/>
            <a:chOff x="0" y="0"/>
            <a:chExt cx="892967" cy="892967"/>
          </a:xfrm>
        </p:grpSpPr>
        <p:sp>
          <p:nvSpPr>
            <p:cNvPr id="651"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2"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656" name="“a+b”"/>
          <p:cNvGrpSpPr/>
          <p:nvPr/>
        </p:nvGrpSpPr>
        <p:grpSpPr>
          <a:xfrm>
            <a:off x="15567421" y="1071562"/>
            <a:ext cx="4250533" cy="1107283"/>
            <a:chOff x="0" y="0"/>
            <a:chExt cx="4250532" cy="1107282"/>
          </a:xfrm>
        </p:grpSpPr>
        <p:sp>
          <p:nvSpPr>
            <p:cNvPr id="654" name="Rounded Rectangle"/>
            <p:cNvSpPr/>
            <p:nvPr/>
          </p:nvSpPr>
          <p:spPr>
            <a:xfrm>
              <a:off x="0" y="0"/>
              <a:ext cx="4250533" cy="1107283"/>
            </a:xfrm>
            <a:prstGeom prst="roundRect">
              <a:avLst>
                <a:gd name="adj" fmla="val 24194"/>
              </a:avLst>
            </a:prstGeom>
            <a:blipFill rotWithShape="1">
              <a:blip r:embed="rId4"/>
              <a:srcRect/>
              <a:tile tx="0" ty="0" sx="100000" sy="100000" flip="none" algn="tl"/>
            </a:blipFill>
            <a:ln w="50800" cap="flat">
              <a:solidFill>
                <a:srgbClr val="FFFFFF"/>
              </a:solidFill>
              <a:prstDash val="solid"/>
              <a:miter lim="400000"/>
            </a:ln>
            <a:effectLst>
              <a:outerShdw blurRad="152400" dist="152400" dir="3420000" rotWithShape="0">
                <a:srgbClr val="000000">
                  <a:alpha val="50000"/>
                </a:srgbClr>
              </a:outerShdw>
            </a:effectLst>
          </p:spPr>
          <p:txBody>
            <a:bodyPr wrap="square" lIns="91439" tIns="91439" rIns="91439" bIns="91439" numCol="1" anchor="ctr">
              <a:noAutofit/>
            </a:bodyPr>
            <a:lstStyle/>
            <a:p>
              <a:pPr algn="ctr" defTabSz="642914">
                <a:lnSpc>
                  <a:spcPts val="5200"/>
                </a:lnSpc>
                <a:tabLst>
                  <a:tab pos="1168400" algn="l"/>
                </a:tabLst>
                <a:defRPr sz="6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5" name="“a+b”"/>
            <p:cNvSpPr txBox="1"/>
            <p:nvPr/>
          </p:nvSpPr>
          <p:spPr>
            <a:xfrm>
              <a:off x="103863" y="171510"/>
              <a:ext cx="4042806" cy="764262"/>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3577" tIns="53577" rIns="53577" bIns="53577" numCol="1" anchor="ctr">
              <a:spAutoFit/>
            </a:bodyPr>
            <a:lstStyle>
              <a:lvl1pPr algn="ctr" defTabSz="642914">
                <a:lnSpc>
                  <a:spcPts val="5200"/>
                </a:lnSpc>
                <a:tabLst>
                  <a:tab pos="1168400" algn="l"/>
                </a:tabLst>
                <a:defRPr sz="4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“a+b”</a:t>
              </a:r>
            </a:p>
          </p:txBody>
        </p:sp>
      </p:grpSp>
      <p:grpSp>
        <p:nvGrpSpPr>
          <p:cNvPr id="659" name="✔"/>
          <p:cNvGrpSpPr/>
          <p:nvPr/>
        </p:nvGrpSpPr>
        <p:grpSpPr>
          <a:xfrm>
            <a:off x="17246204" y="5768578"/>
            <a:ext cx="892969" cy="892969"/>
            <a:chOff x="0" y="0"/>
            <a:chExt cx="892967" cy="892967"/>
          </a:xfrm>
        </p:grpSpPr>
        <p:sp>
          <p:nvSpPr>
            <p:cNvPr id="657"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58"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662" name="“%3d”"/>
          <p:cNvGrpSpPr/>
          <p:nvPr/>
        </p:nvGrpSpPr>
        <p:grpSpPr>
          <a:xfrm>
            <a:off x="16156779" y="1732359"/>
            <a:ext cx="4250533" cy="1107283"/>
            <a:chOff x="0" y="0"/>
            <a:chExt cx="4250532" cy="1107282"/>
          </a:xfrm>
        </p:grpSpPr>
        <p:sp>
          <p:nvSpPr>
            <p:cNvPr id="660" name="Rounded Rectangle"/>
            <p:cNvSpPr/>
            <p:nvPr/>
          </p:nvSpPr>
          <p:spPr>
            <a:xfrm>
              <a:off x="0" y="0"/>
              <a:ext cx="4250533" cy="1107283"/>
            </a:xfrm>
            <a:prstGeom prst="roundRect">
              <a:avLst>
                <a:gd name="adj" fmla="val 24194"/>
              </a:avLst>
            </a:prstGeom>
            <a:blipFill rotWithShape="1">
              <a:blip r:embed="rId4"/>
              <a:srcRect/>
              <a:tile tx="0" ty="0" sx="100000" sy="100000" flip="none" algn="tl"/>
            </a:blipFill>
            <a:ln w="50800" cap="flat">
              <a:solidFill>
                <a:srgbClr val="FFFFFF"/>
              </a:solidFill>
              <a:prstDash val="solid"/>
              <a:miter lim="400000"/>
            </a:ln>
            <a:effectLst>
              <a:outerShdw blurRad="152400" dist="152400" dir="3420000" rotWithShape="0">
                <a:srgbClr val="000000">
                  <a:alpha val="50000"/>
                </a:srgbClr>
              </a:outerShdw>
            </a:effectLst>
          </p:spPr>
          <p:txBody>
            <a:bodyPr wrap="square" lIns="91439" tIns="91439" rIns="91439" bIns="91439" numCol="1" anchor="ctr">
              <a:noAutofit/>
            </a:bodyPr>
            <a:lstStyle/>
            <a:p>
              <a:pPr algn="ctr" defTabSz="642914">
                <a:lnSpc>
                  <a:spcPts val="5200"/>
                </a:lnSpc>
                <a:tabLst>
                  <a:tab pos="1168400" algn="l"/>
                </a:tabLst>
                <a:defRPr sz="6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1" name="“%3d”"/>
            <p:cNvSpPr txBox="1"/>
            <p:nvPr/>
          </p:nvSpPr>
          <p:spPr>
            <a:xfrm>
              <a:off x="103863" y="171510"/>
              <a:ext cx="4042806" cy="764262"/>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3577" tIns="53577" rIns="53577" bIns="53577" numCol="1" anchor="ctr">
              <a:spAutoFit/>
            </a:bodyPr>
            <a:lstStyle>
              <a:lvl1pPr algn="ctr" defTabSz="642914">
                <a:lnSpc>
                  <a:spcPts val="5200"/>
                </a:lnSpc>
                <a:tabLst>
                  <a:tab pos="1168400" algn="l"/>
                </a:tabLst>
                <a:defRPr sz="4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“%3d”</a:t>
              </a:r>
            </a:p>
          </p:txBody>
        </p:sp>
      </p:grpSp>
      <p:grpSp>
        <p:nvGrpSpPr>
          <p:cNvPr id="665" name="✔"/>
          <p:cNvGrpSpPr/>
          <p:nvPr/>
        </p:nvGrpSpPr>
        <p:grpSpPr>
          <a:xfrm>
            <a:off x="15263812" y="7215188"/>
            <a:ext cx="892969" cy="892969"/>
            <a:chOff x="0" y="0"/>
            <a:chExt cx="892967" cy="892967"/>
          </a:xfrm>
        </p:grpSpPr>
        <p:sp>
          <p:nvSpPr>
            <p:cNvPr id="663"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4"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668" name="✔"/>
          <p:cNvGrpSpPr/>
          <p:nvPr/>
        </p:nvGrpSpPr>
        <p:grpSpPr>
          <a:xfrm>
            <a:off x="12477750" y="8786811"/>
            <a:ext cx="892968" cy="892969"/>
            <a:chOff x="0" y="0"/>
            <a:chExt cx="892967" cy="892967"/>
          </a:xfrm>
        </p:grpSpPr>
        <p:sp>
          <p:nvSpPr>
            <p:cNvPr id="666"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67"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sp>
        <p:nvSpPr>
          <p:cNvPr id="669" name="Rectangle"/>
          <p:cNvSpPr/>
          <p:nvPr/>
        </p:nvSpPr>
        <p:spPr>
          <a:xfrm>
            <a:off x="2267746" y="1589483"/>
            <a:ext cx="4589861" cy="7483080"/>
          </a:xfrm>
          <a:prstGeom prst="rect">
            <a:avLst/>
          </a:prstGeom>
          <a:solidFill>
            <a:srgbClr val="FFFFFF"/>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aphicFrame>
        <p:nvGraphicFramePr>
          <p:cNvPr id="670" name="2D Column Chart"/>
          <p:cNvGraphicFramePr/>
          <p:nvPr/>
        </p:nvGraphicFramePr>
        <p:xfrm>
          <a:off x="2673728" y="1489272"/>
          <a:ext cx="3855109" cy="7444499"/>
        </p:xfrm>
        <a:graphic>
          <a:graphicData uri="http://schemas.openxmlformats.org/drawingml/2006/chart">
            <c:chart xmlns:c="http://schemas.openxmlformats.org/drawingml/2006/chart" xmlns:r="http://schemas.openxmlformats.org/officeDocument/2006/relationships" r:id="rId5"/>
          </a:graphicData>
        </a:graphic>
      </p:graphicFrame>
    </p:spTree>
  </p:cSld>
  <p:clrMapOvr>
    <a:masterClrMapping/>
  </p:clrMapOvr>
  <mc:AlternateContent xmlns:mc="http://schemas.openxmlformats.org/markup-compatibility/2006" xmlns:p14="http://schemas.microsoft.com/office/powerpoint/2010/main">
    <mc:Choice Requires="p14">
      <p:transition spd="slow" p14:dur="1200">
        <p:wipe dir="u"/>
      </p:transition>
    </mc:Choice>
    <mc:Fallback xmlns="" xmlns:m="http://schemas.openxmlformats.org/officeDocument/2006/math" xmlns:a14="http://schemas.microsoft.com/office/drawing/2010/main">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4" name="droppedImage.pdf" descr="droppedImage.pdf"/>
          <p:cNvPicPr>
            <a:picLocks noChangeAspect="1"/>
          </p:cNvPicPr>
          <p:nvPr/>
        </p:nvPicPr>
        <p:blipFill>
          <a:blip r:embed="rId3"/>
          <a:srcRect l="1696" r="3390" b="3957"/>
          <a:stretch>
            <a:fillRect/>
          </a:stretch>
        </p:blipFill>
        <p:spPr>
          <a:xfrm>
            <a:off x="5566171" y="348787"/>
            <a:ext cx="13287378" cy="12706417"/>
          </a:xfrm>
          <a:prstGeom prst="rect">
            <a:avLst/>
          </a:prstGeom>
          <a:ln w="12700">
            <a:miter lim="400000"/>
          </a:ln>
        </p:spPr>
      </p:pic>
      <p:sp>
        <p:nvSpPr>
          <p:cNvPr id="675" name="Rounded Rectangle"/>
          <p:cNvSpPr/>
          <p:nvPr/>
        </p:nvSpPr>
        <p:spPr>
          <a:xfrm>
            <a:off x="8352234" y="1321594"/>
            <a:ext cx="5661423" cy="1500189"/>
          </a:xfrm>
          <a:prstGeom prst="roundRect">
            <a:avLst>
              <a:gd name="adj" fmla="val 17857"/>
            </a:avLst>
          </a:prstGeom>
          <a:solidFill>
            <a:srgbClr val="FF9300">
              <a:alpha val="0"/>
            </a:srgbClr>
          </a:solidFill>
          <a:ln w="50800">
            <a:solidFill>
              <a:srgbClr val="000000"/>
            </a:solidFill>
            <a:miter lim="400000"/>
          </a:ln>
        </p:spPr>
        <p:txBody>
          <a:bodyPr tIns="91439" bIns="91439" anchor="ctr"/>
          <a:lstStyle/>
          <a:p>
            <a:pPr algn="ctr" defTabSz="821501">
              <a:defRPr sz="4400">
                <a:solidFill>
                  <a:srgbClr val="FF9300">
                    <a:alpha val="45000"/>
                  </a:srgbClr>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6" name="Rounded Rectangle"/>
          <p:cNvSpPr/>
          <p:nvPr/>
        </p:nvSpPr>
        <p:spPr>
          <a:xfrm>
            <a:off x="9834561" y="3303983"/>
            <a:ext cx="2553891" cy="535783"/>
          </a:xfrm>
          <a:prstGeom prst="roundRect">
            <a:avLst>
              <a:gd name="adj" fmla="val 50000"/>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7" name="Rounded Rectangle"/>
          <p:cNvSpPr/>
          <p:nvPr/>
        </p:nvSpPr>
        <p:spPr>
          <a:xfrm>
            <a:off x="11191875" y="4321967"/>
            <a:ext cx="2446735" cy="1000127"/>
          </a:xfrm>
          <a:prstGeom prst="roundRect">
            <a:avLst>
              <a:gd name="adj" fmla="val 26786"/>
            </a:avLst>
          </a:prstGeom>
          <a:solidFill>
            <a:srgbClr val="FF9300">
              <a:alpha val="0"/>
            </a:srgbClr>
          </a:solidFill>
          <a:ln w="50800">
            <a:solidFill>
              <a:srgbClr val="000000"/>
            </a:solidFill>
            <a:miter lim="400000"/>
          </a:ln>
        </p:spPr>
        <p:txBody>
          <a:bodyPr tIns="91439" bIns="91439" anchor="ctr"/>
          <a:lstStyle/>
          <a:p>
            <a:pPr algn="ctr" defTabSz="821501">
              <a:defRPr sz="4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8" name="Rounded Rectangle"/>
          <p:cNvSpPr/>
          <p:nvPr/>
        </p:nvSpPr>
        <p:spPr>
          <a:xfrm>
            <a:off x="9352360" y="5786437"/>
            <a:ext cx="2821783" cy="1035845"/>
          </a:xfrm>
          <a:prstGeom prst="roundRect">
            <a:avLst>
              <a:gd name="adj" fmla="val 25862"/>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79" name="Rounded Rectangle"/>
          <p:cNvSpPr/>
          <p:nvPr/>
        </p:nvSpPr>
        <p:spPr>
          <a:xfrm>
            <a:off x="15406687" y="5786437"/>
            <a:ext cx="2411017" cy="1035845"/>
          </a:xfrm>
          <a:prstGeom prst="roundRect">
            <a:avLst>
              <a:gd name="adj" fmla="val 25862"/>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0" name="Rounded Rectangle"/>
          <p:cNvSpPr/>
          <p:nvPr/>
        </p:nvSpPr>
        <p:spPr>
          <a:xfrm>
            <a:off x="7584282" y="7304484"/>
            <a:ext cx="2268141" cy="964407"/>
          </a:xfrm>
          <a:prstGeom prst="roundRect">
            <a:avLst>
              <a:gd name="adj" fmla="val 27778"/>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1" name="Rounded Rectangle"/>
          <p:cNvSpPr/>
          <p:nvPr/>
        </p:nvSpPr>
        <p:spPr>
          <a:xfrm>
            <a:off x="10656093" y="7268765"/>
            <a:ext cx="5214939" cy="1232297"/>
          </a:xfrm>
          <a:prstGeom prst="roundRect">
            <a:avLst>
              <a:gd name="adj" fmla="val 21739"/>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2" name="Rounded Rectangle"/>
          <p:cNvSpPr/>
          <p:nvPr/>
        </p:nvSpPr>
        <p:spPr>
          <a:xfrm>
            <a:off x="8977311" y="9036843"/>
            <a:ext cx="4161235" cy="1250157"/>
          </a:xfrm>
          <a:prstGeom prst="roundRect">
            <a:avLst>
              <a:gd name="adj" fmla="val 21429"/>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3" name="Rounded Rectangle"/>
          <p:cNvSpPr/>
          <p:nvPr/>
        </p:nvSpPr>
        <p:spPr>
          <a:xfrm>
            <a:off x="13317140" y="9018984"/>
            <a:ext cx="2821783" cy="964407"/>
          </a:xfrm>
          <a:prstGeom prst="roundRect">
            <a:avLst>
              <a:gd name="adj" fmla="val 27778"/>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4" name="Rounded Rectangle"/>
          <p:cNvSpPr/>
          <p:nvPr/>
        </p:nvSpPr>
        <p:spPr>
          <a:xfrm>
            <a:off x="10656093" y="11340702"/>
            <a:ext cx="3053955" cy="1000127"/>
          </a:xfrm>
          <a:prstGeom prst="roundRect">
            <a:avLst>
              <a:gd name="adj" fmla="val 26786"/>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5" name="Rounded Rectangle"/>
          <p:cNvSpPr/>
          <p:nvPr/>
        </p:nvSpPr>
        <p:spPr>
          <a:xfrm>
            <a:off x="5709048" y="11769328"/>
            <a:ext cx="3018235" cy="1089423"/>
          </a:xfrm>
          <a:prstGeom prst="roundRect">
            <a:avLst>
              <a:gd name="adj" fmla="val 24590"/>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pSp>
        <p:nvGrpSpPr>
          <p:cNvPr id="688" name="A"/>
          <p:cNvGrpSpPr/>
          <p:nvPr/>
        </p:nvGrpSpPr>
        <p:grpSpPr>
          <a:xfrm>
            <a:off x="13281421" y="1178717"/>
            <a:ext cx="875109" cy="875109"/>
            <a:chOff x="0" y="0"/>
            <a:chExt cx="875108" cy="875108"/>
          </a:xfrm>
        </p:grpSpPr>
        <p:sp>
          <p:nvSpPr>
            <p:cNvPr id="686"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87" name="A"/>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A</a:t>
              </a:r>
            </a:p>
          </p:txBody>
        </p:sp>
      </p:grpSp>
      <p:grpSp>
        <p:nvGrpSpPr>
          <p:cNvPr id="691" name="B"/>
          <p:cNvGrpSpPr/>
          <p:nvPr/>
        </p:nvGrpSpPr>
        <p:grpSpPr>
          <a:xfrm>
            <a:off x="12066984" y="3053951"/>
            <a:ext cx="875109" cy="875109"/>
            <a:chOff x="0" y="0"/>
            <a:chExt cx="875108" cy="875108"/>
          </a:xfrm>
        </p:grpSpPr>
        <p:sp>
          <p:nvSpPr>
            <p:cNvPr id="689"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0" name="B"/>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B</a:t>
              </a:r>
            </a:p>
          </p:txBody>
        </p:sp>
      </p:grpSp>
      <p:grpSp>
        <p:nvGrpSpPr>
          <p:cNvPr id="694" name="C"/>
          <p:cNvGrpSpPr/>
          <p:nvPr/>
        </p:nvGrpSpPr>
        <p:grpSpPr>
          <a:xfrm>
            <a:off x="13138545" y="4036217"/>
            <a:ext cx="875109" cy="875109"/>
            <a:chOff x="0" y="0"/>
            <a:chExt cx="875108" cy="875108"/>
          </a:xfrm>
        </p:grpSpPr>
        <p:sp>
          <p:nvSpPr>
            <p:cNvPr id="692"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3" name="C"/>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C</a:t>
              </a:r>
            </a:p>
          </p:txBody>
        </p:sp>
      </p:grpSp>
      <p:grpSp>
        <p:nvGrpSpPr>
          <p:cNvPr id="697" name="D"/>
          <p:cNvGrpSpPr/>
          <p:nvPr/>
        </p:nvGrpSpPr>
        <p:grpSpPr>
          <a:xfrm>
            <a:off x="11638360" y="5750717"/>
            <a:ext cx="875109" cy="875109"/>
            <a:chOff x="0" y="0"/>
            <a:chExt cx="875108" cy="875108"/>
          </a:xfrm>
        </p:grpSpPr>
        <p:sp>
          <p:nvSpPr>
            <p:cNvPr id="695"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6" name="D"/>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D</a:t>
              </a:r>
            </a:p>
          </p:txBody>
        </p:sp>
      </p:grpSp>
      <p:grpSp>
        <p:nvGrpSpPr>
          <p:cNvPr id="700" name="E"/>
          <p:cNvGrpSpPr/>
          <p:nvPr/>
        </p:nvGrpSpPr>
        <p:grpSpPr>
          <a:xfrm>
            <a:off x="17246201" y="5750717"/>
            <a:ext cx="875109" cy="875109"/>
            <a:chOff x="0" y="0"/>
            <a:chExt cx="875108" cy="875108"/>
          </a:xfrm>
        </p:grpSpPr>
        <p:sp>
          <p:nvSpPr>
            <p:cNvPr id="698"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699" name="E"/>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E</a:t>
              </a:r>
            </a:p>
          </p:txBody>
        </p:sp>
      </p:grpSp>
      <p:grpSp>
        <p:nvGrpSpPr>
          <p:cNvPr id="703" name="G"/>
          <p:cNvGrpSpPr/>
          <p:nvPr/>
        </p:nvGrpSpPr>
        <p:grpSpPr>
          <a:xfrm>
            <a:off x="15263812" y="7215188"/>
            <a:ext cx="875109" cy="875109"/>
            <a:chOff x="0" y="0"/>
            <a:chExt cx="875108" cy="875108"/>
          </a:xfrm>
        </p:grpSpPr>
        <p:sp>
          <p:nvSpPr>
            <p:cNvPr id="701"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2" name="G"/>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G</a:t>
              </a:r>
            </a:p>
          </p:txBody>
        </p:sp>
      </p:grpSp>
      <p:grpSp>
        <p:nvGrpSpPr>
          <p:cNvPr id="706" name="F"/>
          <p:cNvGrpSpPr/>
          <p:nvPr/>
        </p:nvGrpSpPr>
        <p:grpSpPr>
          <a:xfrm>
            <a:off x="9263061" y="7215188"/>
            <a:ext cx="875109" cy="875109"/>
            <a:chOff x="0" y="0"/>
            <a:chExt cx="875108" cy="875108"/>
          </a:xfrm>
        </p:grpSpPr>
        <p:sp>
          <p:nvSpPr>
            <p:cNvPr id="704"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5" name="F"/>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F</a:t>
              </a:r>
            </a:p>
          </p:txBody>
        </p:sp>
      </p:grpSp>
      <p:grpSp>
        <p:nvGrpSpPr>
          <p:cNvPr id="709" name="H"/>
          <p:cNvGrpSpPr/>
          <p:nvPr/>
        </p:nvGrpSpPr>
        <p:grpSpPr>
          <a:xfrm>
            <a:off x="12459889" y="8786811"/>
            <a:ext cx="875109" cy="875109"/>
            <a:chOff x="0" y="0"/>
            <a:chExt cx="875108" cy="875108"/>
          </a:xfrm>
        </p:grpSpPr>
        <p:sp>
          <p:nvSpPr>
            <p:cNvPr id="707"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08" name="H"/>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H</a:t>
              </a:r>
            </a:p>
          </p:txBody>
        </p:sp>
      </p:grpSp>
      <p:grpSp>
        <p:nvGrpSpPr>
          <p:cNvPr id="712" name="I"/>
          <p:cNvGrpSpPr/>
          <p:nvPr/>
        </p:nvGrpSpPr>
        <p:grpSpPr>
          <a:xfrm>
            <a:off x="15442406" y="8786811"/>
            <a:ext cx="875109" cy="875109"/>
            <a:chOff x="0" y="0"/>
            <a:chExt cx="875108" cy="875108"/>
          </a:xfrm>
        </p:grpSpPr>
        <p:sp>
          <p:nvSpPr>
            <p:cNvPr id="710"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1" name="I"/>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I</a:t>
              </a:r>
            </a:p>
          </p:txBody>
        </p:sp>
      </p:grpSp>
      <p:grpSp>
        <p:nvGrpSpPr>
          <p:cNvPr id="715" name="L"/>
          <p:cNvGrpSpPr/>
          <p:nvPr/>
        </p:nvGrpSpPr>
        <p:grpSpPr>
          <a:xfrm>
            <a:off x="13138545" y="11197828"/>
            <a:ext cx="875109" cy="875109"/>
            <a:chOff x="0" y="0"/>
            <a:chExt cx="875108" cy="875108"/>
          </a:xfrm>
        </p:grpSpPr>
        <p:sp>
          <p:nvSpPr>
            <p:cNvPr id="713"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4" name="L"/>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L</a:t>
              </a:r>
            </a:p>
          </p:txBody>
        </p:sp>
      </p:grpSp>
      <p:grpSp>
        <p:nvGrpSpPr>
          <p:cNvPr id="718" name="M"/>
          <p:cNvGrpSpPr/>
          <p:nvPr/>
        </p:nvGrpSpPr>
        <p:grpSpPr>
          <a:xfrm>
            <a:off x="7870029" y="11644311"/>
            <a:ext cx="875109" cy="875109"/>
            <a:chOff x="0" y="0"/>
            <a:chExt cx="875108" cy="875108"/>
          </a:xfrm>
        </p:grpSpPr>
        <p:sp>
          <p:nvSpPr>
            <p:cNvPr id="716" name="Circle"/>
            <p:cNvSpPr/>
            <p:nvPr/>
          </p:nvSpPr>
          <p:spPr>
            <a:xfrm>
              <a:off x="-1" y="-1"/>
              <a:ext cx="875110" cy="875110"/>
            </a:xfrm>
            <a:prstGeom prst="ellipse">
              <a:avLst/>
            </a:prstGeom>
            <a:solidFill>
              <a:srgbClr val="FFFFFF"/>
            </a:solidFill>
            <a:ln w="50800" cap="flat">
              <a:solidFill>
                <a:srgbClr val="FF9300"/>
              </a:solidFill>
              <a:prstDash val="solid"/>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9300"/>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17" name="M"/>
            <p:cNvSpPr txBox="1"/>
            <p:nvPr/>
          </p:nvSpPr>
          <p:spPr>
            <a:xfrm>
              <a:off x="153555" y="105766"/>
              <a:ext cx="567997" cy="6635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9300"/>
                  </a:solidFill>
                  <a:effectLst>
                    <a:outerShdw blurRad="38100" dist="12700" dir="5400000" rotWithShape="0">
                      <a:srgbClr val="000000">
                        <a:alpha val="50000"/>
                      </a:srgbClr>
                    </a:outerShdw>
                  </a:effectLst>
                  <a:latin typeface="Gill Sans"/>
                  <a:ea typeface="Gill Sans"/>
                  <a:cs typeface="Gill Sans"/>
                  <a:sym typeface="Gill Sans"/>
                </a:defRPr>
              </a:lvl1pPr>
            </a:lstStyle>
            <a:p>
              <a:r>
                <a:t>M</a:t>
              </a:r>
            </a:p>
          </p:txBody>
        </p:sp>
      </p:grpSp>
      <p:sp>
        <p:nvSpPr>
          <p:cNvPr id="719" name="Rectangle"/>
          <p:cNvSpPr/>
          <p:nvPr/>
        </p:nvSpPr>
        <p:spPr>
          <a:xfrm>
            <a:off x="7709296" y="357188"/>
            <a:ext cx="6929438" cy="607219"/>
          </a:xfrm>
          <a:prstGeom prst="rect">
            <a:avLst/>
          </a:prstGeom>
          <a:solidFill>
            <a:srgbClr val="FF9300">
              <a:alpha val="0"/>
            </a:srgbClr>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0" name="Line"/>
          <p:cNvSpPr/>
          <p:nvPr/>
        </p:nvSpPr>
        <p:spPr>
          <a:xfrm>
            <a:off x="12924234" y="3571876"/>
            <a:ext cx="160735" cy="179"/>
          </a:xfrm>
          <a:prstGeom prst="line">
            <a:avLst/>
          </a:prstGeom>
          <a:ln w="50800">
            <a:solidFill>
              <a:srgbClr val="000000"/>
            </a:solidFill>
            <a:miter lim="400000"/>
            <a:headEnd type="triangle"/>
          </a:ln>
        </p:spPr>
        <p:txBody>
          <a:bodyPr tIns="91439" bIns="91439"/>
          <a:lstStyle/>
          <a:p>
            <a:endParaRPr/>
          </a:p>
        </p:txBody>
      </p:sp>
      <p:grpSp>
        <p:nvGrpSpPr>
          <p:cNvPr id="723" name="“test”"/>
          <p:cNvGrpSpPr/>
          <p:nvPr/>
        </p:nvGrpSpPr>
        <p:grpSpPr>
          <a:xfrm>
            <a:off x="15103078" y="517922"/>
            <a:ext cx="4250533" cy="1107283"/>
            <a:chOff x="0" y="0"/>
            <a:chExt cx="4250532" cy="1107282"/>
          </a:xfrm>
        </p:grpSpPr>
        <p:sp>
          <p:nvSpPr>
            <p:cNvPr id="721" name="Rounded Rectangle"/>
            <p:cNvSpPr/>
            <p:nvPr/>
          </p:nvSpPr>
          <p:spPr>
            <a:xfrm>
              <a:off x="0" y="0"/>
              <a:ext cx="4250533" cy="1107283"/>
            </a:xfrm>
            <a:prstGeom prst="roundRect">
              <a:avLst>
                <a:gd name="adj" fmla="val 24194"/>
              </a:avLst>
            </a:prstGeom>
            <a:blipFill rotWithShape="1">
              <a:blip r:embed="rId4"/>
              <a:srcRect/>
              <a:tile tx="0" ty="0" sx="100000" sy="100000" flip="none" algn="tl"/>
            </a:blipFill>
            <a:ln w="50800" cap="flat">
              <a:solidFill>
                <a:srgbClr val="FFFFFF"/>
              </a:solidFill>
              <a:prstDash val="solid"/>
              <a:miter lim="400000"/>
            </a:ln>
            <a:effectLst>
              <a:outerShdw blurRad="152400" dist="152400" dir="3420000" rotWithShape="0">
                <a:srgbClr val="000000">
                  <a:alpha val="50000"/>
                </a:srgbClr>
              </a:outerShdw>
            </a:effectLst>
          </p:spPr>
          <p:txBody>
            <a:bodyPr wrap="square" lIns="91439" tIns="91439" rIns="91439" bIns="91439" numCol="1" anchor="ctr">
              <a:noAutofit/>
            </a:bodyPr>
            <a:lstStyle/>
            <a:p>
              <a:pPr algn="ctr" defTabSz="642914">
                <a:lnSpc>
                  <a:spcPts val="5200"/>
                </a:lnSpc>
                <a:tabLst>
                  <a:tab pos="1168400" algn="l"/>
                </a:tabLst>
                <a:defRPr sz="6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2" name="“test”"/>
            <p:cNvSpPr txBox="1"/>
            <p:nvPr/>
          </p:nvSpPr>
          <p:spPr>
            <a:xfrm>
              <a:off x="103863" y="171510"/>
              <a:ext cx="4042806" cy="764262"/>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3577" tIns="53577" rIns="53577" bIns="53577" numCol="1" anchor="ctr">
              <a:spAutoFit/>
            </a:bodyPr>
            <a:lstStyle>
              <a:lvl1pPr algn="ctr" defTabSz="642914">
                <a:lnSpc>
                  <a:spcPts val="5200"/>
                </a:lnSpc>
                <a:tabLst>
                  <a:tab pos="1168400" algn="l"/>
                </a:tabLst>
                <a:defRPr sz="4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“test”</a:t>
              </a:r>
            </a:p>
          </p:txBody>
        </p:sp>
      </p:grpSp>
      <p:grpSp>
        <p:nvGrpSpPr>
          <p:cNvPr id="726" name="✔"/>
          <p:cNvGrpSpPr/>
          <p:nvPr/>
        </p:nvGrpSpPr>
        <p:grpSpPr>
          <a:xfrm>
            <a:off x="13263562" y="1178720"/>
            <a:ext cx="892969" cy="892968"/>
            <a:chOff x="0" y="0"/>
            <a:chExt cx="892967" cy="892967"/>
          </a:xfrm>
        </p:grpSpPr>
        <p:sp>
          <p:nvSpPr>
            <p:cNvPr id="724"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5"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729" name="✔"/>
          <p:cNvGrpSpPr/>
          <p:nvPr/>
        </p:nvGrpSpPr>
        <p:grpSpPr>
          <a:xfrm>
            <a:off x="12049125" y="3053954"/>
            <a:ext cx="892969" cy="892969"/>
            <a:chOff x="0" y="0"/>
            <a:chExt cx="892967" cy="892967"/>
          </a:xfrm>
        </p:grpSpPr>
        <p:sp>
          <p:nvSpPr>
            <p:cNvPr id="727"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28"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732" name="✔"/>
          <p:cNvGrpSpPr/>
          <p:nvPr/>
        </p:nvGrpSpPr>
        <p:grpSpPr>
          <a:xfrm>
            <a:off x="13120687" y="4054078"/>
            <a:ext cx="892969" cy="892969"/>
            <a:chOff x="0" y="0"/>
            <a:chExt cx="892967" cy="892967"/>
          </a:xfrm>
        </p:grpSpPr>
        <p:sp>
          <p:nvSpPr>
            <p:cNvPr id="730"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1"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735" name="✔"/>
          <p:cNvGrpSpPr/>
          <p:nvPr/>
        </p:nvGrpSpPr>
        <p:grpSpPr>
          <a:xfrm>
            <a:off x="11638360" y="5768578"/>
            <a:ext cx="892969" cy="892969"/>
            <a:chOff x="0" y="0"/>
            <a:chExt cx="892967" cy="892967"/>
          </a:xfrm>
        </p:grpSpPr>
        <p:sp>
          <p:nvSpPr>
            <p:cNvPr id="733"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4"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738" name="✔"/>
          <p:cNvGrpSpPr/>
          <p:nvPr/>
        </p:nvGrpSpPr>
        <p:grpSpPr>
          <a:xfrm>
            <a:off x="9263061" y="7215188"/>
            <a:ext cx="892969" cy="892969"/>
            <a:chOff x="0" y="0"/>
            <a:chExt cx="892967" cy="892967"/>
          </a:xfrm>
        </p:grpSpPr>
        <p:sp>
          <p:nvSpPr>
            <p:cNvPr id="736"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37"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741" name="✔"/>
          <p:cNvGrpSpPr/>
          <p:nvPr/>
        </p:nvGrpSpPr>
        <p:grpSpPr>
          <a:xfrm>
            <a:off x="13156406" y="11179967"/>
            <a:ext cx="875109" cy="875109"/>
            <a:chOff x="0" y="0"/>
            <a:chExt cx="875108" cy="875108"/>
          </a:xfrm>
        </p:grpSpPr>
        <p:sp>
          <p:nvSpPr>
            <p:cNvPr id="739" name="Circle"/>
            <p:cNvSpPr/>
            <p:nvPr/>
          </p:nvSpPr>
          <p:spPr>
            <a:xfrm>
              <a:off x="-1" y="-1"/>
              <a:ext cx="875110" cy="875110"/>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0" name="✔"/>
            <p:cNvSpPr txBox="1"/>
            <p:nvPr/>
          </p:nvSpPr>
          <p:spPr>
            <a:xfrm>
              <a:off x="128155" y="143866"/>
              <a:ext cx="618797"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744" name="✔"/>
          <p:cNvGrpSpPr/>
          <p:nvPr/>
        </p:nvGrpSpPr>
        <p:grpSpPr>
          <a:xfrm>
            <a:off x="7887892" y="11644311"/>
            <a:ext cx="892969" cy="892969"/>
            <a:chOff x="0" y="0"/>
            <a:chExt cx="892967" cy="892967"/>
          </a:xfrm>
        </p:grpSpPr>
        <p:sp>
          <p:nvSpPr>
            <p:cNvPr id="742"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3"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747" name="“a+b”"/>
          <p:cNvGrpSpPr/>
          <p:nvPr/>
        </p:nvGrpSpPr>
        <p:grpSpPr>
          <a:xfrm>
            <a:off x="15567421" y="1071562"/>
            <a:ext cx="4250533" cy="1107283"/>
            <a:chOff x="0" y="0"/>
            <a:chExt cx="4250532" cy="1107282"/>
          </a:xfrm>
        </p:grpSpPr>
        <p:sp>
          <p:nvSpPr>
            <p:cNvPr id="745" name="Rounded Rectangle"/>
            <p:cNvSpPr/>
            <p:nvPr/>
          </p:nvSpPr>
          <p:spPr>
            <a:xfrm>
              <a:off x="0" y="0"/>
              <a:ext cx="4250533" cy="1107283"/>
            </a:xfrm>
            <a:prstGeom prst="roundRect">
              <a:avLst>
                <a:gd name="adj" fmla="val 24194"/>
              </a:avLst>
            </a:prstGeom>
            <a:blipFill rotWithShape="1">
              <a:blip r:embed="rId4"/>
              <a:srcRect/>
              <a:tile tx="0" ty="0" sx="100000" sy="100000" flip="none" algn="tl"/>
            </a:blipFill>
            <a:ln w="50800" cap="flat">
              <a:solidFill>
                <a:srgbClr val="FFFFFF"/>
              </a:solidFill>
              <a:prstDash val="solid"/>
              <a:miter lim="400000"/>
            </a:ln>
            <a:effectLst>
              <a:outerShdw blurRad="152400" dist="152400" dir="3420000" rotWithShape="0">
                <a:srgbClr val="000000">
                  <a:alpha val="50000"/>
                </a:srgbClr>
              </a:outerShdw>
            </a:effectLst>
          </p:spPr>
          <p:txBody>
            <a:bodyPr wrap="square" lIns="91439" tIns="91439" rIns="91439" bIns="91439" numCol="1" anchor="ctr">
              <a:noAutofit/>
            </a:bodyPr>
            <a:lstStyle/>
            <a:p>
              <a:pPr algn="ctr" defTabSz="642914">
                <a:lnSpc>
                  <a:spcPts val="5200"/>
                </a:lnSpc>
                <a:tabLst>
                  <a:tab pos="1168400" algn="l"/>
                </a:tabLst>
                <a:defRPr sz="6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6" name="“a+b”"/>
            <p:cNvSpPr txBox="1"/>
            <p:nvPr/>
          </p:nvSpPr>
          <p:spPr>
            <a:xfrm>
              <a:off x="103863" y="171510"/>
              <a:ext cx="4042806" cy="764262"/>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3577" tIns="53577" rIns="53577" bIns="53577" numCol="1" anchor="ctr">
              <a:spAutoFit/>
            </a:bodyPr>
            <a:lstStyle>
              <a:lvl1pPr algn="ctr" defTabSz="642914">
                <a:lnSpc>
                  <a:spcPts val="5200"/>
                </a:lnSpc>
                <a:tabLst>
                  <a:tab pos="1168400" algn="l"/>
                </a:tabLst>
                <a:defRPr sz="4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“a+b”</a:t>
              </a:r>
            </a:p>
          </p:txBody>
        </p:sp>
      </p:grpSp>
      <p:grpSp>
        <p:nvGrpSpPr>
          <p:cNvPr id="750" name="✔"/>
          <p:cNvGrpSpPr/>
          <p:nvPr/>
        </p:nvGrpSpPr>
        <p:grpSpPr>
          <a:xfrm>
            <a:off x="17246204" y="5768578"/>
            <a:ext cx="892969" cy="892969"/>
            <a:chOff x="0" y="0"/>
            <a:chExt cx="892967" cy="892967"/>
          </a:xfrm>
        </p:grpSpPr>
        <p:sp>
          <p:nvSpPr>
            <p:cNvPr id="748"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49"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753" name="“%3d”"/>
          <p:cNvGrpSpPr/>
          <p:nvPr/>
        </p:nvGrpSpPr>
        <p:grpSpPr>
          <a:xfrm>
            <a:off x="16156779" y="1732359"/>
            <a:ext cx="4250533" cy="1107283"/>
            <a:chOff x="0" y="0"/>
            <a:chExt cx="4250532" cy="1107282"/>
          </a:xfrm>
        </p:grpSpPr>
        <p:sp>
          <p:nvSpPr>
            <p:cNvPr id="751" name="Rounded Rectangle"/>
            <p:cNvSpPr/>
            <p:nvPr/>
          </p:nvSpPr>
          <p:spPr>
            <a:xfrm>
              <a:off x="0" y="0"/>
              <a:ext cx="4250533" cy="1107283"/>
            </a:xfrm>
            <a:prstGeom prst="roundRect">
              <a:avLst>
                <a:gd name="adj" fmla="val 24194"/>
              </a:avLst>
            </a:prstGeom>
            <a:blipFill rotWithShape="1">
              <a:blip r:embed="rId4"/>
              <a:srcRect/>
              <a:tile tx="0" ty="0" sx="100000" sy="100000" flip="none" algn="tl"/>
            </a:blipFill>
            <a:ln w="50800" cap="flat">
              <a:solidFill>
                <a:srgbClr val="FFFFFF"/>
              </a:solidFill>
              <a:prstDash val="solid"/>
              <a:miter lim="400000"/>
            </a:ln>
            <a:effectLst>
              <a:outerShdw blurRad="152400" dist="152400" dir="3420000" rotWithShape="0">
                <a:srgbClr val="000000">
                  <a:alpha val="50000"/>
                </a:srgbClr>
              </a:outerShdw>
            </a:effectLst>
          </p:spPr>
          <p:txBody>
            <a:bodyPr wrap="square" lIns="91439" tIns="91439" rIns="91439" bIns="91439" numCol="1" anchor="ctr">
              <a:noAutofit/>
            </a:bodyPr>
            <a:lstStyle/>
            <a:p>
              <a:pPr algn="ctr" defTabSz="642914">
                <a:lnSpc>
                  <a:spcPts val="5200"/>
                </a:lnSpc>
                <a:tabLst>
                  <a:tab pos="1168400" algn="l"/>
                </a:tabLst>
                <a:defRPr sz="6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2" name="“%3d”"/>
            <p:cNvSpPr txBox="1"/>
            <p:nvPr/>
          </p:nvSpPr>
          <p:spPr>
            <a:xfrm>
              <a:off x="103863" y="171510"/>
              <a:ext cx="4042806" cy="764262"/>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3577" tIns="53577" rIns="53577" bIns="53577" numCol="1" anchor="ctr">
              <a:spAutoFit/>
            </a:bodyPr>
            <a:lstStyle>
              <a:lvl1pPr algn="ctr" defTabSz="642914">
                <a:lnSpc>
                  <a:spcPts val="5200"/>
                </a:lnSpc>
                <a:tabLst>
                  <a:tab pos="1168400" algn="l"/>
                </a:tabLst>
                <a:defRPr sz="4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“%3d”</a:t>
              </a:r>
            </a:p>
          </p:txBody>
        </p:sp>
      </p:grpSp>
      <p:grpSp>
        <p:nvGrpSpPr>
          <p:cNvPr id="756" name="✔"/>
          <p:cNvGrpSpPr/>
          <p:nvPr/>
        </p:nvGrpSpPr>
        <p:grpSpPr>
          <a:xfrm>
            <a:off x="15263812" y="7215188"/>
            <a:ext cx="892969" cy="892969"/>
            <a:chOff x="0" y="0"/>
            <a:chExt cx="892967" cy="892967"/>
          </a:xfrm>
        </p:grpSpPr>
        <p:sp>
          <p:nvSpPr>
            <p:cNvPr id="754"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5"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759" name="✔"/>
          <p:cNvGrpSpPr/>
          <p:nvPr/>
        </p:nvGrpSpPr>
        <p:grpSpPr>
          <a:xfrm>
            <a:off x="12477750" y="8786811"/>
            <a:ext cx="892968" cy="892969"/>
            <a:chOff x="0" y="0"/>
            <a:chExt cx="892967" cy="892967"/>
          </a:xfrm>
        </p:grpSpPr>
        <p:sp>
          <p:nvSpPr>
            <p:cNvPr id="757"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58"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grpSp>
        <p:nvGrpSpPr>
          <p:cNvPr id="762" name="“%g”"/>
          <p:cNvGrpSpPr/>
          <p:nvPr/>
        </p:nvGrpSpPr>
        <p:grpSpPr>
          <a:xfrm>
            <a:off x="16621123" y="2393156"/>
            <a:ext cx="4250533" cy="1107283"/>
            <a:chOff x="0" y="0"/>
            <a:chExt cx="4250532" cy="1107282"/>
          </a:xfrm>
        </p:grpSpPr>
        <p:sp>
          <p:nvSpPr>
            <p:cNvPr id="760" name="Rounded Rectangle"/>
            <p:cNvSpPr/>
            <p:nvPr/>
          </p:nvSpPr>
          <p:spPr>
            <a:xfrm>
              <a:off x="0" y="0"/>
              <a:ext cx="4250533" cy="1107283"/>
            </a:xfrm>
            <a:prstGeom prst="roundRect">
              <a:avLst>
                <a:gd name="adj" fmla="val 24194"/>
              </a:avLst>
            </a:prstGeom>
            <a:blipFill rotWithShape="1">
              <a:blip r:embed="rId4"/>
              <a:srcRect/>
              <a:tile tx="0" ty="0" sx="100000" sy="100000" flip="none" algn="tl"/>
            </a:blipFill>
            <a:ln w="50800" cap="flat">
              <a:solidFill>
                <a:srgbClr val="FFFFFF"/>
              </a:solidFill>
              <a:prstDash val="solid"/>
              <a:miter lim="400000"/>
            </a:ln>
            <a:effectLst>
              <a:outerShdw blurRad="152400" dist="152400" dir="3420000" rotWithShape="0">
                <a:srgbClr val="000000">
                  <a:alpha val="50000"/>
                </a:srgbClr>
              </a:outerShdw>
            </a:effectLst>
          </p:spPr>
          <p:txBody>
            <a:bodyPr wrap="square" lIns="91439" tIns="91439" rIns="91439" bIns="91439" numCol="1" anchor="ctr">
              <a:noAutofit/>
            </a:bodyPr>
            <a:lstStyle/>
            <a:p>
              <a:pPr algn="ctr" defTabSz="642914">
                <a:lnSpc>
                  <a:spcPts val="5200"/>
                </a:lnSpc>
                <a:tabLst>
                  <a:tab pos="1168400" algn="l"/>
                </a:tabLst>
                <a:defRPr sz="6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1" name="“%g”"/>
            <p:cNvSpPr txBox="1"/>
            <p:nvPr/>
          </p:nvSpPr>
          <p:spPr>
            <a:xfrm>
              <a:off x="103863" y="171510"/>
              <a:ext cx="4042806" cy="764262"/>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3577" tIns="53577" rIns="53577" bIns="53577" numCol="1" anchor="ctr">
              <a:spAutoFit/>
            </a:bodyPr>
            <a:lstStyle>
              <a:lvl1pPr algn="ctr" defTabSz="642914">
                <a:lnSpc>
                  <a:spcPts val="5200"/>
                </a:lnSpc>
                <a:tabLst>
                  <a:tab pos="1168400" algn="l"/>
                </a:tabLst>
                <a:defRPr sz="4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“%g”</a:t>
              </a:r>
            </a:p>
          </p:txBody>
        </p:sp>
      </p:grpSp>
      <p:grpSp>
        <p:nvGrpSpPr>
          <p:cNvPr id="765" name="✔"/>
          <p:cNvGrpSpPr/>
          <p:nvPr/>
        </p:nvGrpSpPr>
        <p:grpSpPr>
          <a:xfrm>
            <a:off x="15460265" y="8786811"/>
            <a:ext cx="892969" cy="892969"/>
            <a:chOff x="0" y="0"/>
            <a:chExt cx="892967" cy="892967"/>
          </a:xfrm>
        </p:grpSpPr>
        <p:sp>
          <p:nvSpPr>
            <p:cNvPr id="763"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4"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sp>
        <p:nvSpPr>
          <p:cNvPr id="766" name="Rectangle"/>
          <p:cNvSpPr/>
          <p:nvPr/>
        </p:nvSpPr>
        <p:spPr>
          <a:xfrm>
            <a:off x="2440780" y="1589483"/>
            <a:ext cx="4518424" cy="7483080"/>
          </a:xfrm>
          <a:prstGeom prst="rect">
            <a:avLst/>
          </a:prstGeom>
          <a:solidFill>
            <a:srgbClr val="FFFFFF"/>
          </a:solidFill>
          <a:ln w="50800">
            <a:solidFill>
              <a:srgbClr val="000000"/>
            </a:solidFill>
            <a:miter lim="400000"/>
          </a:ln>
        </p:spPr>
        <p:txBody>
          <a:bodyPr tIns="91439" bIns="91439" anchor="ctr"/>
          <a:lstStyle/>
          <a:p>
            <a:pPr algn="ctr" defTabSz="821501">
              <a:defRPr sz="56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graphicFrame>
        <p:nvGraphicFramePr>
          <p:cNvPr id="767" name="2D Column Chart"/>
          <p:cNvGraphicFramePr/>
          <p:nvPr/>
        </p:nvGraphicFramePr>
        <p:xfrm>
          <a:off x="2903450" y="1456728"/>
          <a:ext cx="3624041" cy="7444499"/>
        </p:xfrm>
        <a:graphic>
          <a:graphicData uri="http://schemas.openxmlformats.org/drawingml/2006/chart">
            <c:chart xmlns:c="http://schemas.openxmlformats.org/drawingml/2006/chart" xmlns:r="http://schemas.openxmlformats.org/officeDocument/2006/relationships" r:id="rId5"/>
          </a:graphicData>
        </a:graphic>
      </p:graphicFrame>
      <p:grpSp>
        <p:nvGrpSpPr>
          <p:cNvPr id="770" name="✔"/>
          <p:cNvGrpSpPr/>
          <p:nvPr/>
        </p:nvGrpSpPr>
        <p:grpSpPr>
          <a:xfrm>
            <a:off x="13156406" y="11179970"/>
            <a:ext cx="892969" cy="892969"/>
            <a:chOff x="0" y="0"/>
            <a:chExt cx="892967" cy="892967"/>
          </a:xfrm>
        </p:grpSpPr>
        <p:sp>
          <p:nvSpPr>
            <p:cNvPr id="768" name="Circle"/>
            <p:cNvSpPr/>
            <p:nvPr/>
          </p:nvSpPr>
          <p:spPr>
            <a:xfrm>
              <a:off x="0" y="0"/>
              <a:ext cx="892968" cy="892968"/>
            </a:xfrm>
            <a:prstGeom prst="ellipse">
              <a:avLst/>
            </a:prstGeom>
            <a:solidFill>
              <a:srgbClr val="FF9300"/>
            </a:solidFill>
            <a:ln w="25400" cap="flat">
              <a:noFill/>
              <a:miter lim="400000"/>
            </a:ln>
            <a:effectLst>
              <a:outerShdw blurRad="76200" dist="76200" dir="2820000" rotWithShape="0">
                <a:srgbClr val="000000">
                  <a:alpha val="50000"/>
                </a:srgbClr>
              </a:outerShdw>
            </a:effectLst>
          </p:spPr>
          <p:txBody>
            <a:bodyPr wrap="square" lIns="91439" tIns="91439" rIns="91439" bIns="91439" numCol="1" anchor="ctr">
              <a:noAutofit/>
            </a:bodyPr>
            <a:lstStyle/>
            <a:p>
              <a:pPr algn="ctr" defTabSz="821501">
                <a:defRPr sz="54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769" name="✔"/>
            <p:cNvSpPr txBox="1"/>
            <p:nvPr/>
          </p:nvSpPr>
          <p:spPr>
            <a:xfrm>
              <a:off x="130771" y="152795"/>
              <a:ext cx="631426" cy="58737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8" tIns="71438" rIns="71438" bIns="71438" numCol="1" anchor="ctr">
              <a:spAutoFit/>
            </a:bodyPr>
            <a:lstStyle>
              <a:lvl1pPr algn="ctr" defTabSz="821501">
                <a:defRPr>
                  <a:solidFill>
                    <a:srgbClr val="FFFFFF"/>
                  </a:solidFill>
                  <a:effectLst>
                    <a:outerShdw blurRad="38100" dist="12700" dir="5400000" rotWithShape="0">
                      <a:srgbClr val="000000">
                        <a:alpha val="50000"/>
                      </a:srgbClr>
                    </a:outerShdw>
                  </a:effectLst>
                  <a:latin typeface="Gill Sans"/>
                  <a:ea typeface="Gill Sans"/>
                  <a:cs typeface="Gill Sans"/>
                  <a:sym typeface="Gill Sans"/>
                </a:defRPr>
              </a:lvl1pPr>
            </a:lstStyle>
            <a:p>
              <a:r>
                <a:t>✔</a:t>
              </a:r>
            </a:p>
          </p:txBody>
        </p:sp>
      </p:grpSp>
    </p:spTree>
  </p:cSld>
  <p:clrMapOvr>
    <a:masterClrMapping/>
  </p:clrMapOvr>
  <mc:AlternateContent xmlns:mc="http://schemas.openxmlformats.org/markup-compatibility/2006" xmlns:p14="http://schemas.microsoft.com/office/powerpoint/2010/main">
    <mc:Choice Requires="p14">
      <p:transition spd="slow" p14:dur="1200">
        <p:wipe dir="u"/>
      </p:transition>
    </mc:Choice>
    <mc:Fallback xmlns="" xmlns:m="http://schemas.openxmlformats.org/officeDocument/2006/math" xmlns:a14="http://schemas.microsoft.com/office/drawing/2010/main">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Title 1"/>
          <p:cNvSpPr txBox="1">
            <a:spLocks noGrp="1"/>
          </p:cNvSpPr>
          <p:nvPr>
            <p:ph type="title"/>
          </p:nvPr>
        </p:nvSpPr>
        <p:spPr>
          <a:xfrm>
            <a:off x="1676400" y="36510"/>
            <a:ext cx="21031200" cy="2651126"/>
          </a:xfrm>
          <a:prstGeom prst="rect">
            <a:avLst/>
          </a:prstGeom>
        </p:spPr>
        <p:txBody>
          <a:bodyPr/>
          <a:lstStyle/>
          <a:p>
            <a:r>
              <a:t>Branch Coverage</a:t>
            </a:r>
          </a:p>
        </p:txBody>
      </p:sp>
      <p:sp>
        <p:nvSpPr>
          <p:cNvPr id="775" name="Content Placeholder 2"/>
          <p:cNvSpPr txBox="1">
            <a:spLocks noGrp="1"/>
          </p:cNvSpPr>
          <p:nvPr>
            <p:ph type="body" idx="1"/>
          </p:nvPr>
        </p:nvSpPr>
        <p:spPr>
          <a:xfrm>
            <a:off x="1676400" y="3000320"/>
            <a:ext cx="17449800" cy="8702676"/>
          </a:xfrm>
          <a:prstGeom prst="rect">
            <a:avLst/>
          </a:prstGeom>
        </p:spPr>
        <p:txBody>
          <a:bodyPr/>
          <a:lstStyle/>
          <a:p>
            <a:pPr>
              <a:lnSpc>
                <a:spcPct val="81000"/>
              </a:lnSpc>
              <a:defRPr sz="5800"/>
            </a:pPr>
            <a:r>
              <a:t>Adequacy criterion: </a:t>
            </a:r>
            <a:r>
              <a:rPr i="1">
                <a:solidFill>
                  <a:srgbClr val="011993"/>
                </a:solidFill>
              </a:rPr>
              <a:t>each branch in the CFG must be executed at least once</a:t>
            </a:r>
          </a:p>
          <a:p>
            <a:pPr marL="0" indent="0" algn="ctr">
              <a:lnSpc>
                <a:spcPct val="81000"/>
              </a:lnSpc>
              <a:buSzTx/>
              <a:buNone/>
              <a:defRPr sz="5800"/>
            </a:pPr>
            <a:r>
              <a:t>coverage:   </a:t>
            </a:r>
            <a:r>
              <a:rPr i="1" u="sng"/>
              <a:t># executed branches</a:t>
            </a:r>
            <a:br>
              <a:rPr i="1" u="sng"/>
            </a:br>
            <a:r>
              <a:rPr i="1"/>
              <a:t>	  # branches</a:t>
            </a:r>
          </a:p>
          <a:p>
            <a:pPr>
              <a:lnSpc>
                <a:spcPct val="81000"/>
              </a:lnSpc>
              <a:defRPr sz="5800"/>
            </a:pPr>
            <a:endParaRPr i="1"/>
          </a:p>
          <a:p>
            <a:pPr>
              <a:lnSpc>
                <a:spcPct val="81000"/>
              </a:lnSpc>
              <a:defRPr sz="5800"/>
            </a:pPr>
            <a:r>
              <a:t>Subsumes statement testing criterion because traversing all edges implies traversing all nodes</a:t>
            </a:r>
          </a:p>
          <a:p>
            <a:pPr>
              <a:lnSpc>
                <a:spcPct val="81000"/>
              </a:lnSpc>
              <a:defRPr sz="5800"/>
            </a:pPr>
            <a:endParaRPr/>
          </a:p>
          <a:p>
            <a:pPr>
              <a:lnSpc>
                <a:spcPct val="81000"/>
              </a:lnSpc>
              <a:defRPr sz="5800"/>
            </a:pPr>
            <a:r>
              <a:t>Most </a:t>
            </a:r>
            <a:r>
              <a:rPr>
                <a:solidFill>
                  <a:srgbClr val="FF0000"/>
                </a:solidFill>
              </a:rPr>
              <a:t>widely used criterion in industry</a:t>
            </a:r>
          </a:p>
        </p:txBody>
      </p:sp>
      <p:sp>
        <p:nvSpPr>
          <p:cNvPr id="77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24</a:t>
            </a:fld>
            <a:endParaRP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 name="Title 1"/>
          <p:cNvSpPr txBox="1">
            <a:spLocks noGrp="1"/>
          </p:cNvSpPr>
          <p:nvPr>
            <p:ph type="title"/>
          </p:nvPr>
        </p:nvSpPr>
        <p:spPr>
          <a:xfrm>
            <a:off x="1676400" y="36510"/>
            <a:ext cx="21031200" cy="2651126"/>
          </a:xfrm>
          <a:prstGeom prst="rect">
            <a:avLst/>
          </a:prstGeom>
        </p:spPr>
        <p:txBody>
          <a:bodyPr/>
          <a:lstStyle/>
          <a:p>
            <a:r>
              <a:t>Branch Coverage Measures</a:t>
            </a:r>
          </a:p>
        </p:txBody>
      </p:sp>
      <p:sp>
        <p:nvSpPr>
          <p:cNvPr id="781" name="Content Placeholder 2"/>
          <p:cNvSpPr txBox="1">
            <a:spLocks noGrp="1"/>
          </p:cNvSpPr>
          <p:nvPr>
            <p:ph type="body" idx="1"/>
          </p:nvPr>
        </p:nvSpPr>
        <p:spPr>
          <a:xfrm>
            <a:off x="1676400" y="3000320"/>
            <a:ext cx="15774690" cy="8702676"/>
          </a:xfrm>
          <a:prstGeom prst="rect">
            <a:avLst/>
          </a:prstGeom>
        </p:spPr>
        <p:txBody>
          <a:bodyPr/>
          <a:lstStyle/>
          <a:p>
            <a:r>
              <a:t>Coverage is computed automatically while the tests execute</a:t>
            </a:r>
          </a:p>
          <a:p>
            <a:r>
              <a:t>jest --coverage </a:t>
            </a:r>
          </a:p>
          <a:p>
            <a:pPr marL="914400" lvl="1" indent="-457200">
              <a:spcBef>
                <a:spcPts val="1000"/>
              </a:spcBef>
              <a:defRPr sz="4800"/>
            </a:pPr>
            <a:r>
              <a:t>Does it all for you</a:t>
            </a:r>
          </a:p>
        </p:txBody>
      </p:sp>
      <p:sp>
        <p:nvSpPr>
          <p:cNvPr id="782"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25</a:t>
            </a:fld>
            <a:endParaRPr/>
          </a:p>
        </p:txBody>
      </p:sp>
      <p:grpSp>
        <p:nvGrpSpPr>
          <p:cNvPr id="785" name="Image"/>
          <p:cNvGrpSpPr/>
          <p:nvPr/>
        </p:nvGrpSpPr>
        <p:grpSpPr>
          <a:xfrm>
            <a:off x="9093200" y="5130508"/>
            <a:ext cx="13614402" cy="7163092"/>
            <a:chOff x="0" y="0"/>
            <a:chExt cx="13614401" cy="7163091"/>
          </a:xfrm>
        </p:grpSpPr>
        <p:pic>
          <p:nvPicPr>
            <p:cNvPr id="783" name="Image" descr="Image"/>
            <p:cNvPicPr>
              <a:picLocks noChangeAspect="1"/>
            </p:cNvPicPr>
            <p:nvPr/>
          </p:nvPicPr>
          <p:blipFill>
            <a:blip r:embed="rId3"/>
            <a:stretch>
              <a:fillRect/>
            </a:stretch>
          </p:blipFill>
          <p:spPr>
            <a:xfrm>
              <a:off x="393173" y="263735"/>
              <a:ext cx="12828056" cy="6108151"/>
            </a:xfrm>
            <a:prstGeom prst="rect">
              <a:avLst/>
            </a:prstGeom>
            <a:ln w="12700" cap="flat">
              <a:noFill/>
              <a:miter lim="400000"/>
            </a:ln>
            <a:effectLst/>
          </p:spPr>
        </p:pic>
        <p:pic>
          <p:nvPicPr>
            <p:cNvPr id="784" name="Image" descr="Image"/>
            <p:cNvPicPr>
              <a:picLocks noChangeAspect="1"/>
            </p:cNvPicPr>
            <p:nvPr/>
          </p:nvPicPr>
          <p:blipFill>
            <a:blip r:embed="rId4"/>
            <a:stretch>
              <a:fillRect/>
            </a:stretch>
          </p:blipFill>
          <p:spPr>
            <a:xfrm>
              <a:off x="0" y="0"/>
              <a:ext cx="13614402" cy="7163092"/>
            </a:xfrm>
            <a:prstGeom prst="rect">
              <a:avLst/>
            </a:prstGeom>
            <a:ln w="12700" cap="flat">
              <a:noFill/>
              <a:miter lim="400000"/>
            </a:ln>
            <a:effectLst/>
          </p:spPr>
        </p:pic>
      </p:grpSp>
      <p:sp>
        <p:nvSpPr>
          <p:cNvPr id="786" name="*see example at https://github.com/philipbeel/example-typescript-nyc-mocha-coverage"/>
          <p:cNvSpPr txBox="1"/>
          <p:nvPr/>
        </p:nvSpPr>
        <p:spPr>
          <a:xfrm>
            <a:off x="8705847" y="12281198"/>
            <a:ext cx="12143808" cy="443907"/>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8" tIns="71438" rIns="71438" bIns="71438" anchor="ctr">
            <a:spAutoFit/>
          </a:bodyPr>
          <a:lstStyle/>
          <a:p>
            <a:pPr lvl="1" indent="1100114">
              <a:spcBef>
                <a:spcPts val="1400"/>
              </a:spcBef>
              <a:defRPr sz="2400"/>
            </a:pPr>
            <a:r>
              <a:t>*see example at https://github.com/philipbeel/example-typescript-nyc-mocha-coverage</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 name="Every Branch Executed != Every Behavior Executed"/>
          <p:cNvSpPr txBox="1">
            <a:spLocks noGrp="1"/>
          </p:cNvSpPr>
          <p:nvPr>
            <p:ph type="title"/>
          </p:nvPr>
        </p:nvSpPr>
        <p:spPr>
          <a:prstGeom prst="rect">
            <a:avLst/>
          </a:prstGeom>
        </p:spPr>
        <p:txBody>
          <a:bodyPr/>
          <a:lstStyle/>
          <a:p>
            <a:r>
              <a:t>Every Branch Executed != Every Behavior Executed</a:t>
            </a:r>
          </a:p>
        </p:txBody>
      </p:sp>
      <p:sp>
        <p:nvSpPr>
          <p:cNvPr id="791" name="In this example, all branches are covered by the test…"/>
          <p:cNvSpPr txBox="1">
            <a:spLocks noGrp="1"/>
          </p:cNvSpPr>
          <p:nvPr>
            <p:ph type="body" sz="half" idx="1"/>
          </p:nvPr>
        </p:nvSpPr>
        <p:spPr>
          <a:xfrm>
            <a:off x="1676400" y="3000319"/>
            <a:ext cx="10565937" cy="8702677"/>
          </a:xfrm>
          <a:prstGeom prst="rect">
            <a:avLst/>
          </a:prstGeom>
        </p:spPr>
        <p:txBody>
          <a:bodyPr/>
          <a:lstStyle/>
          <a:p>
            <a:r>
              <a:t>In this example, all branches are covered by the test</a:t>
            </a:r>
          </a:p>
          <a:p>
            <a:r>
              <a:t>However: magic will crash under certain inputs</a:t>
            </a:r>
          </a:p>
        </p:txBody>
      </p:sp>
      <p:sp>
        <p:nvSpPr>
          <p:cNvPr id="79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26</a:t>
            </a:fld>
            <a:endParaRPr/>
          </a:p>
        </p:txBody>
      </p:sp>
      <p:sp>
        <p:nvSpPr>
          <p:cNvPr id="793" name="function magic(x: number, y: number) {…"/>
          <p:cNvSpPr txBox="1"/>
          <p:nvPr/>
        </p:nvSpPr>
        <p:spPr>
          <a:xfrm>
            <a:off x="12474647" y="3813364"/>
            <a:ext cx="9463009" cy="838708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defTabSz="914400">
              <a:defRPr sz="3200">
                <a:solidFill>
                  <a:srgbClr val="011480"/>
                </a:solidFill>
                <a:latin typeface="Courier"/>
                <a:ea typeface="Courier"/>
                <a:cs typeface="Courier"/>
                <a:sym typeface="Courier"/>
              </a:defRPr>
            </a:pPr>
            <a:r>
              <a:t>function </a:t>
            </a:r>
            <a:r>
              <a:rPr>
                <a:solidFill>
                  <a:srgbClr val="000000"/>
                </a:solidFill>
              </a:rPr>
              <a:t>magic</a:t>
            </a:r>
            <a:r>
              <a:rPr>
                <a:solidFill>
                  <a:srgbClr val="272727"/>
                </a:solidFill>
              </a:rPr>
              <a:t>(x: </a:t>
            </a:r>
            <a:r>
              <a:t>number</a:t>
            </a:r>
            <a:r>
              <a:rPr>
                <a:solidFill>
                  <a:srgbClr val="272727"/>
                </a:solidFill>
              </a:rPr>
              <a:t>, y: </a:t>
            </a:r>
            <a:r>
              <a:t>number</a:t>
            </a:r>
            <a:r>
              <a:rPr>
                <a:solidFill>
                  <a:srgbClr val="272727"/>
                </a:solidFill>
              </a:rPr>
              <a:t>) {</a:t>
            </a:r>
          </a:p>
          <a:p>
            <a:pPr defTabSz="914400">
              <a:defRPr sz="3200">
                <a:solidFill>
                  <a:srgbClr val="011480"/>
                </a:solidFill>
                <a:latin typeface="Courier"/>
                <a:ea typeface="Courier"/>
                <a:cs typeface="Courier"/>
                <a:sym typeface="Courier"/>
              </a:defRPr>
            </a:pPr>
            <a:r>
              <a:rPr>
                <a:solidFill>
                  <a:srgbClr val="272727"/>
                </a:solidFill>
              </a:rPr>
              <a:t>  </a:t>
            </a:r>
            <a:r>
              <a:t>let </a:t>
            </a:r>
            <a:r>
              <a:rPr>
                <a:solidFill>
                  <a:srgbClr val="458383"/>
                </a:solidFill>
              </a:rPr>
              <a:t>z </a:t>
            </a:r>
            <a:r>
              <a:rPr>
                <a:solidFill>
                  <a:srgbClr val="272727"/>
                </a:solidFill>
              </a:rPr>
              <a:t>= </a:t>
            </a:r>
            <a:r>
              <a:rPr>
                <a:solidFill>
                  <a:srgbClr val="0073E6"/>
                </a:solidFill>
              </a:rPr>
              <a:t>0</a:t>
            </a:r>
            <a:r>
              <a:rPr>
                <a:solidFill>
                  <a:srgbClr val="272727"/>
                </a:solidFill>
              </a:rPr>
              <a:t>;</a:t>
            </a:r>
          </a:p>
          <a:p>
            <a:pPr defTabSz="914400">
              <a:defRPr sz="3200">
                <a:solidFill>
                  <a:srgbClr val="272727"/>
                </a:solidFill>
                <a:latin typeface="Courier"/>
                <a:ea typeface="Courier"/>
                <a:cs typeface="Courier"/>
                <a:sym typeface="Courier"/>
              </a:defRPr>
            </a:pPr>
            <a:r>
              <a:t>  </a:t>
            </a:r>
            <a:r>
              <a:rPr>
                <a:solidFill>
                  <a:srgbClr val="011480"/>
                </a:solidFill>
              </a:rPr>
              <a:t>if </a:t>
            </a:r>
            <a:r>
              <a:t>(x !== </a:t>
            </a:r>
            <a:r>
              <a:rPr>
                <a:solidFill>
                  <a:srgbClr val="0073E6"/>
                </a:solidFill>
              </a:rPr>
              <a:t>0</a:t>
            </a:r>
            <a:r>
              <a:t>) {</a:t>
            </a:r>
          </a:p>
          <a:p>
            <a:pPr defTabSz="914400">
              <a:defRPr sz="3200">
                <a:solidFill>
                  <a:srgbClr val="272727"/>
                </a:solidFill>
                <a:latin typeface="Courier"/>
                <a:ea typeface="Courier"/>
                <a:cs typeface="Courier"/>
                <a:sym typeface="Courier"/>
              </a:defRPr>
            </a:pPr>
            <a:r>
              <a:t>    </a:t>
            </a:r>
            <a:r>
              <a:rPr>
                <a:solidFill>
                  <a:srgbClr val="458383"/>
                </a:solidFill>
              </a:rPr>
              <a:t>z </a:t>
            </a:r>
            <a:r>
              <a:t>= x + </a:t>
            </a:r>
            <a:r>
              <a:rPr>
                <a:solidFill>
                  <a:srgbClr val="0073E6"/>
                </a:solidFill>
              </a:rPr>
              <a:t>10</a:t>
            </a:r>
            <a:r>
              <a:t>;</a:t>
            </a:r>
          </a:p>
          <a:p>
            <a:pPr defTabSz="914400">
              <a:defRPr sz="3200">
                <a:solidFill>
                  <a:srgbClr val="011480"/>
                </a:solidFill>
                <a:latin typeface="Courier"/>
                <a:ea typeface="Courier"/>
                <a:cs typeface="Courier"/>
                <a:sym typeface="Courier"/>
              </a:defRPr>
            </a:pPr>
            <a:r>
              <a:rPr>
                <a:solidFill>
                  <a:srgbClr val="272727"/>
                </a:solidFill>
              </a:rPr>
              <a:t>  } </a:t>
            </a:r>
            <a:r>
              <a:t>else </a:t>
            </a:r>
            <a:r>
              <a:rPr>
                <a:solidFill>
                  <a:srgbClr val="272727"/>
                </a:solidFill>
              </a:rPr>
              <a:t>{</a:t>
            </a:r>
          </a:p>
          <a:p>
            <a:pPr defTabSz="914400">
              <a:defRPr sz="3200">
                <a:solidFill>
                  <a:srgbClr val="272727"/>
                </a:solidFill>
                <a:latin typeface="Courier"/>
                <a:ea typeface="Courier"/>
                <a:cs typeface="Courier"/>
                <a:sym typeface="Courier"/>
              </a:defRPr>
            </a:pPr>
            <a:r>
              <a:t>    </a:t>
            </a:r>
            <a:r>
              <a:rPr>
                <a:solidFill>
                  <a:srgbClr val="458383"/>
                </a:solidFill>
              </a:rPr>
              <a:t>z </a:t>
            </a:r>
            <a:r>
              <a:t>= </a:t>
            </a:r>
            <a:r>
              <a:rPr>
                <a:solidFill>
                  <a:srgbClr val="0073E6"/>
                </a:solidFill>
              </a:rPr>
              <a:t>0</a:t>
            </a:r>
            <a:r>
              <a:t>;</a:t>
            </a:r>
          </a:p>
          <a:p>
            <a:pPr defTabSz="914400">
              <a:defRPr sz="3200">
                <a:solidFill>
                  <a:srgbClr val="272727"/>
                </a:solidFill>
                <a:latin typeface="Courier"/>
                <a:ea typeface="Courier"/>
                <a:cs typeface="Courier"/>
                <a:sym typeface="Courier"/>
              </a:defRPr>
            </a:pPr>
            <a:r>
              <a:t>  }</a:t>
            </a:r>
          </a:p>
          <a:p>
            <a:pPr defTabSz="914400">
              <a:defRPr sz="3200">
                <a:solidFill>
                  <a:srgbClr val="272727"/>
                </a:solidFill>
                <a:latin typeface="Courier"/>
                <a:ea typeface="Courier"/>
                <a:cs typeface="Courier"/>
                <a:sym typeface="Courier"/>
              </a:defRPr>
            </a:pPr>
            <a:r>
              <a:t>  </a:t>
            </a:r>
            <a:r>
              <a:rPr>
                <a:solidFill>
                  <a:srgbClr val="011480"/>
                </a:solidFill>
              </a:rPr>
              <a:t>if </a:t>
            </a:r>
            <a:r>
              <a:t>(y &gt; </a:t>
            </a:r>
            <a:r>
              <a:rPr>
                <a:solidFill>
                  <a:srgbClr val="0073E6"/>
                </a:solidFill>
              </a:rPr>
              <a:t>0</a:t>
            </a:r>
            <a:r>
              <a:t>) {</a:t>
            </a:r>
          </a:p>
          <a:p>
            <a:pPr defTabSz="914400">
              <a:defRPr sz="3200">
                <a:solidFill>
                  <a:srgbClr val="011480"/>
                </a:solidFill>
                <a:latin typeface="Courier"/>
                <a:ea typeface="Courier"/>
                <a:cs typeface="Courier"/>
                <a:sym typeface="Courier"/>
              </a:defRPr>
            </a:pPr>
            <a:r>
              <a:rPr>
                <a:solidFill>
                  <a:srgbClr val="272727"/>
                </a:solidFill>
              </a:rPr>
              <a:t>    </a:t>
            </a:r>
            <a:r>
              <a:t>return </a:t>
            </a:r>
            <a:r>
              <a:rPr>
                <a:solidFill>
                  <a:srgbClr val="272727"/>
                </a:solidFill>
              </a:rPr>
              <a:t>y / </a:t>
            </a:r>
            <a:r>
              <a:rPr>
                <a:solidFill>
                  <a:srgbClr val="458383"/>
                </a:solidFill>
              </a:rPr>
              <a:t>z</a:t>
            </a:r>
            <a:r>
              <a:rPr>
                <a:solidFill>
                  <a:srgbClr val="272727"/>
                </a:solidFill>
              </a:rPr>
              <a:t>;</a:t>
            </a:r>
          </a:p>
          <a:p>
            <a:pPr defTabSz="914400">
              <a:defRPr sz="3200">
                <a:solidFill>
                  <a:srgbClr val="011480"/>
                </a:solidFill>
                <a:latin typeface="Courier"/>
                <a:ea typeface="Courier"/>
                <a:cs typeface="Courier"/>
                <a:sym typeface="Courier"/>
              </a:defRPr>
            </a:pPr>
            <a:r>
              <a:rPr>
                <a:solidFill>
                  <a:srgbClr val="272727"/>
                </a:solidFill>
              </a:rPr>
              <a:t>  } </a:t>
            </a:r>
            <a:r>
              <a:t>else </a:t>
            </a:r>
            <a:r>
              <a:rPr>
                <a:solidFill>
                  <a:srgbClr val="272727"/>
                </a:solidFill>
              </a:rPr>
              <a:t>{</a:t>
            </a:r>
          </a:p>
          <a:p>
            <a:pPr defTabSz="914400">
              <a:defRPr sz="3200">
                <a:solidFill>
                  <a:srgbClr val="011480"/>
                </a:solidFill>
                <a:latin typeface="Courier"/>
                <a:ea typeface="Courier"/>
                <a:cs typeface="Courier"/>
                <a:sym typeface="Courier"/>
              </a:defRPr>
            </a:pPr>
            <a:r>
              <a:rPr>
                <a:solidFill>
                  <a:srgbClr val="272727"/>
                </a:solidFill>
              </a:rPr>
              <a:t>    </a:t>
            </a:r>
            <a:r>
              <a:t>return </a:t>
            </a:r>
            <a:r>
              <a:rPr>
                <a:solidFill>
                  <a:srgbClr val="272727"/>
                </a:solidFill>
              </a:rPr>
              <a:t>x;</a:t>
            </a:r>
          </a:p>
          <a:p>
            <a:pPr defTabSz="914400">
              <a:defRPr sz="3200">
                <a:solidFill>
                  <a:srgbClr val="272727"/>
                </a:solidFill>
                <a:latin typeface="Courier"/>
                <a:ea typeface="Courier"/>
                <a:cs typeface="Courier"/>
                <a:sym typeface="Courier"/>
              </a:defRPr>
            </a:pPr>
            <a:r>
              <a:t>  }</a:t>
            </a:r>
          </a:p>
          <a:p>
            <a:pPr defTabSz="914400">
              <a:defRPr sz="3200">
                <a:solidFill>
                  <a:srgbClr val="272727"/>
                </a:solidFill>
                <a:latin typeface="Courier"/>
                <a:ea typeface="Courier"/>
                <a:cs typeface="Courier"/>
                <a:sym typeface="Courier"/>
              </a:defRPr>
            </a:pPr>
            <a:r>
              <a:t>}</a:t>
            </a:r>
          </a:p>
          <a:p>
            <a:pPr defTabSz="914400">
              <a:defRPr sz="3200">
                <a:solidFill>
                  <a:srgbClr val="00733B"/>
                </a:solidFill>
                <a:latin typeface="Courier"/>
                <a:ea typeface="Courier"/>
                <a:cs typeface="Courier"/>
                <a:sym typeface="Courier"/>
              </a:defRPr>
            </a:pPr>
            <a:r>
              <a:rPr i="1">
                <a:solidFill>
                  <a:srgbClr val="272727"/>
                </a:solidFill>
              </a:rPr>
              <a:t>test</a:t>
            </a:r>
            <a:r>
              <a:rPr>
                <a:solidFill>
                  <a:srgbClr val="272727"/>
                </a:solidFill>
              </a:rPr>
              <a:t>(</a:t>
            </a:r>
            <a:r>
              <a:t>“100% branch coverage"</a:t>
            </a:r>
            <a:r>
              <a:rPr>
                <a:solidFill>
                  <a:srgbClr val="272727"/>
                </a:solidFill>
              </a:rPr>
              <a:t>, () =&gt; {</a:t>
            </a:r>
          </a:p>
          <a:p>
            <a:pPr defTabSz="914400">
              <a:defRPr sz="3200">
                <a:solidFill>
                  <a:srgbClr val="272727"/>
                </a:solidFill>
                <a:latin typeface="Courier"/>
                <a:ea typeface="Courier"/>
                <a:cs typeface="Courier"/>
                <a:sym typeface="Courier"/>
              </a:defRPr>
            </a:pPr>
            <a:r>
              <a:t>  </a:t>
            </a:r>
            <a:r>
              <a:rPr i="1"/>
              <a:t>expect</a:t>
            </a:r>
            <a:r>
              <a:t>(</a:t>
            </a:r>
            <a:r>
              <a:rPr>
                <a:solidFill>
                  <a:srgbClr val="000000"/>
                </a:solidFill>
              </a:rPr>
              <a:t>magic</a:t>
            </a:r>
            <a:r>
              <a:t>(</a:t>
            </a:r>
            <a:r>
              <a:rPr>
                <a:solidFill>
                  <a:srgbClr val="0073E6"/>
                </a:solidFill>
              </a:rPr>
              <a:t>1</a:t>
            </a:r>
            <a:r>
              <a:t>, </a:t>
            </a:r>
            <a:r>
              <a:rPr>
                <a:solidFill>
                  <a:srgbClr val="0073E6"/>
                </a:solidFill>
              </a:rPr>
              <a:t>22</a:t>
            </a:r>
            <a:r>
              <a:t>)).</a:t>
            </a:r>
            <a:r>
              <a:rPr>
                <a:solidFill>
                  <a:srgbClr val="7A7A43"/>
                </a:solidFill>
              </a:rPr>
              <a:t>toBe</a:t>
            </a:r>
            <a:r>
              <a:t>(</a:t>
            </a:r>
            <a:r>
              <a:rPr>
                <a:solidFill>
                  <a:srgbClr val="0073E6"/>
                </a:solidFill>
              </a:rPr>
              <a:t>2</a:t>
            </a:r>
            <a:r>
              <a:t>); </a:t>
            </a:r>
            <a:r>
              <a:rPr>
                <a:solidFill>
                  <a:srgbClr val="808080"/>
                </a:solidFill>
              </a:rPr>
              <a:t>//T1</a:t>
            </a:r>
          </a:p>
          <a:p>
            <a:pPr defTabSz="914400">
              <a:defRPr sz="3200">
                <a:solidFill>
                  <a:srgbClr val="272727"/>
                </a:solidFill>
                <a:latin typeface="Courier"/>
                <a:ea typeface="Courier"/>
                <a:cs typeface="Courier"/>
                <a:sym typeface="Courier"/>
              </a:defRPr>
            </a:pPr>
            <a:r>
              <a:rPr>
                <a:solidFill>
                  <a:srgbClr val="808080"/>
                </a:solidFill>
              </a:rPr>
              <a:t>  </a:t>
            </a:r>
            <a:r>
              <a:rPr i="1"/>
              <a:t>expect</a:t>
            </a:r>
            <a:r>
              <a:t>(</a:t>
            </a:r>
            <a:r>
              <a:rPr>
                <a:solidFill>
                  <a:srgbClr val="000000"/>
                </a:solidFill>
              </a:rPr>
              <a:t>magic</a:t>
            </a:r>
            <a:r>
              <a:t>(</a:t>
            </a:r>
            <a:r>
              <a:rPr>
                <a:solidFill>
                  <a:srgbClr val="0073E6"/>
                </a:solidFill>
              </a:rPr>
              <a:t>0</a:t>
            </a:r>
            <a:r>
              <a:t>, -</a:t>
            </a:r>
            <a:r>
              <a:rPr>
                <a:solidFill>
                  <a:srgbClr val="0073E6"/>
                </a:solidFill>
              </a:rPr>
              <a:t>10</a:t>
            </a:r>
            <a:r>
              <a:t>)).</a:t>
            </a:r>
            <a:r>
              <a:rPr>
                <a:solidFill>
                  <a:srgbClr val="7A7A43"/>
                </a:solidFill>
              </a:rPr>
              <a:t>toBe</a:t>
            </a:r>
            <a:r>
              <a:t>(</a:t>
            </a:r>
            <a:r>
              <a:rPr>
                <a:solidFill>
                  <a:srgbClr val="0073E6"/>
                </a:solidFill>
              </a:rPr>
              <a:t>0</a:t>
            </a:r>
            <a:r>
              <a:t>); </a:t>
            </a:r>
            <a:r>
              <a:rPr>
                <a:solidFill>
                  <a:srgbClr val="808080"/>
                </a:solidFill>
              </a:rPr>
              <a:t>//T2</a:t>
            </a:r>
          </a:p>
          <a:p>
            <a:pPr defTabSz="914400">
              <a:defRPr sz="3200">
                <a:solidFill>
                  <a:srgbClr val="272727"/>
                </a:solidFill>
                <a:latin typeface="Courier"/>
                <a:ea typeface="Courier"/>
                <a:cs typeface="Courier"/>
                <a:sym typeface="Courier"/>
              </a:defRPr>
            </a:pPr>
            <a:r>
              <a:t>});</a:t>
            </a:r>
          </a:p>
        </p:txBody>
      </p:sp>
      <p:sp>
        <p:nvSpPr>
          <p:cNvPr id="794" name="✅ T1"/>
          <p:cNvSpPr txBox="1"/>
          <p:nvPr/>
        </p:nvSpPr>
        <p:spPr>
          <a:xfrm>
            <a:off x="16600820" y="4831996"/>
            <a:ext cx="1210663" cy="77978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 T1</a:t>
            </a:r>
          </a:p>
        </p:txBody>
      </p:sp>
      <p:sp>
        <p:nvSpPr>
          <p:cNvPr id="795" name="✅ T2"/>
          <p:cNvSpPr txBox="1"/>
          <p:nvPr/>
        </p:nvSpPr>
        <p:spPr>
          <a:xfrm>
            <a:off x="15073884" y="5693358"/>
            <a:ext cx="1210664" cy="77978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 T2</a:t>
            </a:r>
          </a:p>
        </p:txBody>
      </p:sp>
      <p:sp>
        <p:nvSpPr>
          <p:cNvPr id="796" name="✅ T1"/>
          <p:cNvSpPr txBox="1"/>
          <p:nvPr/>
        </p:nvSpPr>
        <p:spPr>
          <a:xfrm>
            <a:off x="16032281" y="7214299"/>
            <a:ext cx="1210664" cy="77978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 T1</a:t>
            </a:r>
          </a:p>
        </p:txBody>
      </p:sp>
      <p:sp>
        <p:nvSpPr>
          <p:cNvPr id="797" name="✅ T2"/>
          <p:cNvSpPr txBox="1"/>
          <p:nvPr/>
        </p:nvSpPr>
        <p:spPr>
          <a:xfrm>
            <a:off x="15295641" y="8189270"/>
            <a:ext cx="1210663" cy="77978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 T2</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9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79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79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7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4" grpId="1" animBg="1" advAuto="0"/>
      <p:bldP spid="795" grpId="3" animBg="1" advAuto="0"/>
      <p:bldP spid="796" grpId="2" animBg="1" advAuto="0"/>
      <p:bldP spid="797" grpId="4" animBg="1" advAuto="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Title 1"/>
          <p:cNvSpPr txBox="1">
            <a:spLocks noGrp="1"/>
          </p:cNvSpPr>
          <p:nvPr>
            <p:ph type="title"/>
          </p:nvPr>
        </p:nvSpPr>
        <p:spPr>
          <a:prstGeom prst="rect">
            <a:avLst/>
          </a:prstGeom>
        </p:spPr>
        <p:txBody>
          <a:bodyPr/>
          <a:lstStyle>
            <a:lvl1pPr>
              <a:defRPr sz="7200"/>
            </a:lvl1pPr>
          </a:lstStyle>
          <a:p>
            <a:r>
              <a:t>Path Coverage is Exhaustive</a:t>
            </a:r>
          </a:p>
        </p:txBody>
      </p:sp>
      <p:sp>
        <p:nvSpPr>
          <p:cNvPr id="802" name="Content Placeholder 2"/>
          <p:cNvSpPr txBox="1">
            <a:spLocks noGrp="1"/>
          </p:cNvSpPr>
          <p:nvPr>
            <p:ph type="body" sz="half" idx="1"/>
          </p:nvPr>
        </p:nvSpPr>
        <p:spPr>
          <a:prstGeom prst="rect">
            <a:avLst/>
          </a:prstGeom>
        </p:spPr>
        <p:txBody>
          <a:bodyPr/>
          <a:lstStyle/>
          <a:p>
            <a:r>
              <a:t>Sometimes a fault is only manifest on a particular path</a:t>
            </a:r>
          </a:p>
          <a:p>
            <a:pPr marL="914400" lvl="1" indent="-457200">
              <a:spcBef>
                <a:spcPts val="1000"/>
              </a:spcBef>
              <a:defRPr sz="4800"/>
            </a:pPr>
            <a:r>
              <a:t>E.g., choosing the left branch and then choosing the right branch.</a:t>
            </a:r>
            <a:br/>
            <a:r>
              <a:t>(dashed blue path)</a:t>
            </a:r>
          </a:p>
          <a:p>
            <a:r>
              <a:t>But the number of paths can be infinite</a:t>
            </a:r>
          </a:p>
          <a:p>
            <a:pPr marL="914400" lvl="1" indent="-457200">
              <a:spcBef>
                <a:spcPts val="1000"/>
              </a:spcBef>
              <a:defRPr sz="4800"/>
            </a:pPr>
            <a:r>
              <a:t>E.g., if there is a loop.</a:t>
            </a:r>
          </a:p>
          <a:p>
            <a:r>
              <a:t>There are ways to bound the number of paths to cover.</a:t>
            </a:r>
          </a:p>
        </p:txBody>
      </p:sp>
      <p:pic>
        <p:nvPicPr>
          <p:cNvPr id="803" name="Picture 4" descr="Picture 4"/>
          <p:cNvPicPr>
            <a:picLocks noChangeAspect="1"/>
          </p:cNvPicPr>
          <p:nvPr/>
        </p:nvPicPr>
        <p:blipFill>
          <a:blip r:embed="rId3"/>
          <a:stretch>
            <a:fillRect/>
          </a:stretch>
        </p:blipFill>
        <p:spPr>
          <a:xfrm>
            <a:off x="14776589" y="3651250"/>
            <a:ext cx="5498819" cy="8702676"/>
          </a:xfrm>
          <a:prstGeom prst="rect">
            <a:avLst/>
          </a:prstGeom>
          <a:ln w="12700">
            <a:miter lim="400000"/>
          </a:ln>
        </p:spPr>
      </p:pic>
      <p:sp>
        <p:nvSpPr>
          <p:cNvPr id="804"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t>27</a:t>
            </a:fld>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 name="Title 1"/>
          <p:cNvSpPr txBox="1">
            <a:spLocks noGrp="1"/>
          </p:cNvSpPr>
          <p:nvPr>
            <p:ph type="title"/>
          </p:nvPr>
        </p:nvSpPr>
        <p:spPr>
          <a:xfrm>
            <a:off x="1676400" y="36510"/>
            <a:ext cx="21031200" cy="2651126"/>
          </a:xfrm>
          <a:prstGeom prst="rect">
            <a:avLst/>
          </a:prstGeom>
        </p:spPr>
        <p:txBody>
          <a:bodyPr/>
          <a:lstStyle/>
          <a:p>
            <a:r>
              <a:rPr dirty="0"/>
              <a:t>100% Coverage may be Impossible</a:t>
            </a:r>
          </a:p>
        </p:txBody>
      </p:sp>
      <p:sp>
        <p:nvSpPr>
          <p:cNvPr id="809" name="Text Placeholder 2"/>
          <p:cNvSpPr txBox="1">
            <a:spLocks noGrp="1"/>
          </p:cNvSpPr>
          <p:nvPr>
            <p:ph type="body" idx="1"/>
          </p:nvPr>
        </p:nvSpPr>
        <p:spPr>
          <a:xfrm>
            <a:off x="1676400" y="3000320"/>
            <a:ext cx="15774690" cy="8702676"/>
          </a:xfrm>
          <a:prstGeom prst="rect">
            <a:avLst/>
          </a:prstGeom>
        </p:spPr>
        <p:txBody>
          <a:bodyPr/>
          <a:lstStyle/>
          <a:p>
            <a:r>
              <a:t>Path coverage (even without loops)</a:t>
            </a:r>
          </a:p>
          <a:p>
            <a:pPr marL="914400" lvl="1" indent="-457200">
              <a:spcBef>
                <a:spcPts val="1000"/>
              </a:spcBef>
              <a:defRPr sz="4800"/>
            </a:pPr>
            <a:r>
              <a:t>Dependent conditions: </a:t>
            </a:r>
            <a:r>
              <a:rPr sz="3600">
                <a:latin typeface="Andale Mono"/>
                <a:ea typeface="Andale Mono"/>
                <a:cs typeface="Andale Mono"/>
                <a:sym typeface="Andale Mono"/>
              </a:rPr>
              <a:t>if (x) A; B; if (x) C;</a:t>
            </a:r>
          </a:p>
          <a:p>
            <a:r>
              <a:t>Branch coverage</a:t>
            </a:r>
          </a:p>
          <a:p>
            <a:pPr marL="914400" lvl="1" indent="-457200">
              <a:spcBef>
                <a:spcPts val="1000"/>
              </a:spcBef>
              <a:defRPr sz="4800"/>
            </a:pPr>
            <a:r>
              <a:t>Dead Branches e.g., </a:t>
            </a:r>
            <a:r>
              <a:rPr sz="3200">
                <a:latin typeface="Andale Mono"/>
                <a:ea typeface="Andale Mono"/>
                <a:cs typeface="Andale Mono"/>
                <a:sym typeface="Andale Mono"/>
              </a:rPr>
              <a:t>if (x &lt; 0) A; else if (x == 0) B; else if (x &gt; 0) C;</a:t>
            </a:r>
          </a:p>
          <a:p>
            <a:pPr marL="914400" lvl="1" indent="-457200">
              <a:spcBef>
                <a:spcPts val="1000"/>
              </a:spcBef>
              <a:defRPr sz="4800">
                <a:latin typeface="Andale Mono"/>
                <a:ea typeface="Andale Mono"/>
                <a:cs typeface="Andale Mono"/>
                <a:sym typeface="Andale Mono"/>
              </a:defRPr>
            </a:pPr>
            <a:r>
              <a:t>(x &gt; 0) test will always succeed</a:t>
            </a:r>
          </a:p>
          <a:p>
            <a:r>
              <a:t>Statement coverage</a:t>
            </a:r>
          </a:p>
          <a:p>
            <a:pPr marL="914400" lvl="1" indent="-457200">
              <a:spcBef>
                <a:spcPts val="1000"/>
              </a:spcBef>
              <a:defRPr sz="4800"/>
            </a:pPr>
            <a:r>
              <a:t>Dead code (e.g., defensive programming)</a:t>
            </a:r>
          </a:p>
        </p:txBody>
      </p:sp>
      <p:sp>
        <p:nvSpPr>
          <p:cNvPr id="810" name="Slide Number Placeholder 6"/>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1095390"/>
          </a:lstStyle>
          <a:p>
            <a:fld id="{86CB4B4D-7CA3-9044-876B-883B54F8677D}" type="slidenum">
              <a:t>28</a:t>
            </a:fld>
            <a:endParaRP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4A764-2D24-1D42-8D48-92B819F0CAFB}"/>
              </a:ext>
            </a:extLst>
          </p:cNvPr>
          <p:cNvSpPr>
            <a:spLocks noGrp="1"/>
          </p:cNvSpPr>
          <p:nvPr>
            <p:ph type="title"/>
          </p:nvPr>
        </p:nvSpPr>
        <p:spPr>
          <a:xfrm>
            <a:off x="1676400" y="730251"/>
            <a:ext cx="21031200" cy="2651126"/>
          </a:xfrm>
        </p:spPr>
        <p:txBody>
          <a:bodyPr anchor="b">
            <a:normAutofit/>
          </a:bodyPr>
          <a:lstStyle/>
          <a:p>
            <a:r>
              <a:rPr lang="en-US" sz="7200" dirty="0"/>
              <a:t>Pareto’s Law</a:t>
            </a:r>
          </a:p>
        </p:txBody>
      </p:sp>
      <p:sp>
        <p:nvSpPr>
          <p:cNvPr id="4" name="Slide Number Placeholder 3">
            <a:extLst>
              <a:ext uri="{FF2B5EF4-FFF2-40B4-BE49-F238E27FC236}">
                <a16:creationId xmlns:a16="http://schemas.microsoft.com/office/drawing/2014/main" id="{EDD9DE67-E4BE-6541-B14D-41F7569C98C5}"/>
              </a:ext>
            </a:extLst>
          </p:cNvPr>
          <p:cNvSpPr>
            <a:spLocks noGrp="1"/>
          </p:cNvSpPr>
          <p:nvPr>
            <p:ph type="sldNum" sz="quarter" idx="12"/>
          </p:nvPr>
        </p:nvSpPr>
        <p:spPr>
          <a:xfrm>
            <a:off x="17221200" y="12712701"/>
            <a:ext cx="5486400" cy="730250"/>
          </a:xfrm>
        </p:spPr>
        <p:txBody>
          <a:bodyPr anchor="ctr">
            <a:normAutofit/>
          </a:bodyPr>
          <a:lstStyle/>
          <a:p>
            <a:pPr hangingPunct="1">
              <a:spcAft>
                <a:spcPts val="1200"/>
              </a:spcAft>
            </a:pPr>
            <a:fld id="{20F37917-FD3A-4669-9018-DA04BCDD3D75}" type="slidenum">
              <a:rPr lang="en-US" kern="1200">
                <a:solidFill>
                  <a:prstClr val="black">
                    <a:tint val="75000"/>
                  </a:prstClr>
                </a:solidFill>
                <a:latin typeface="Calibri" panose="020F0502020204030204"/>
                <a:ea typeface="+mn-ea"/>
                <a:cs typeface="+mn-cs"/>
              </a:rPr>
              <a:pPr hangingPunct="1">
                <a:spcAft>
                  <a:spcPts val="1200"/>
                </a:spcAft>
              </a:pPr>
              <a:t>29</a:t>
            </a:fld>
            <a:endParaRPr lang="en-US" kern="1200">
              <a:solidFill>
                <a:prstClr val="black">
                  <a:tint val="75000"/>
                </a:prstClr>
              </a:solidFill>
              <a:latin typeface="Calibri" panose="020F0502020204030204"/>
              <a:ea typeface="+mn-ea"/>
              <a:cs typeface="+mn-cs"/>
            </a:endParaRPr>
          </a:p>
        </p:txBody>
      </p:sp>
      <p:grpSp>
        <p:nvGrpSpPr>
          <p:cNvPr id="8" name="Group 1424">
            <a:extLst>
              <a:ext uri="{FF2B5EF4-FFF2-40B4-BE49-F238E27FC236}">
                <a16:creationId xmlns:a16="http://schemas.microsoft.com/office/drawing/2014/main" id="{44508E98-A69A-494B-9BD1-59E42E80AE47}"/>
              </a:ext>
            </a:extLst>
          </p:cNvPr>
          <p:cNvGrpSpPr/>
          <p:nvPr/>
        </p:nvGrpSpPr>
        <p:grpSpPr>
          <a:xfrm>
            <a:off x="4292598" y="5130798"/>
            <a:ext cx="15798804" cy="5913291"/>
            <a:chOff x="0" y="0"/>
            <a:chExt cx="7899401" cy="3386397"/>
          </a:xfrm>
        </p:grpSpPr>
        <p:sp>
          <p:nvSpPr>
            <p:cNvPr id="9" name="Shape 1422">
              <a:extLst>
                <a:ext uri="{FF2B5EF4-FFF2-40B4-BE49-F238E27FC236}">
                  <a16:creationId xmlns:a16="http://schemas.microsoft.com/office/drawing/2014/main" id="{0C4FA002-AC79-4415-9108-5F826A2B4BAC}"/>
                </a:ext>
              </a:extLst>
            </p:cNvPr>
            <p:cNvSpPr/>
            <p:nvPr/>
          </p:nvSpPr>
          <p:spPr>
            <a:xfrm>
              <a:off x="0" y="0"/>
              <a:ext cx="7899401" cy="3386397"/>
            </a:xfrm>
            <a:prstGeom prst="roundRect">
              <a:avLst>
                <a:gd name="adj" fmla="val 3686"/>
              </a:avLst>
            </a:prstGeom>
            <a:blipFill rotWithShape="1">
              <a:blip r:embed="rId3"/>
              <a:srcRect/>
              <a:tile tx="0" ty="0" sx="100000" sy="100000" flip="none" algn="tl"/>
            </a:blipFill>
            <a:ln w="12700" cap="flat">
              <a:noFill/>
              <a:miter lim="400000"/>
            </a:ln>
            <a:effectLst>
              <a:outerShdw blurRad="76200" dir="16200000" rotWithShape="0">
                <a:srgbClr val="000000">
                  <a:alpha val="30000"/>
                </a:srgbClr>
              </a:outerShdw>
            </a:effectLst>
          </p:spPr>
          <p:txBody>
            <a:bodyPr wrap="square" lIns="91436" tIns="91436" rIns="91436" bIns="91436" numCol="1" anchor="ctr">
              <a:noAutofit/>
            </a:bodyPr>
            <a:lstStyle/>
            <a:p>
              <a:pPr defTabSz="914400" hangingPunct="1">
                <a:lnSpc>
                  <a:spcPts val="10000"/>
                </a:lnSpc>
                <a:tabLst>
                  <a:tab pos="1676400" algn="l"/>
                </a:tabLst>
                <a:defRPr sz="1800">
                  <a:solidFill>
                    <a:srgbClr val="FFFFFF"/>
                  </a:solidFill>
                  <a:effectLst>
                    <a:outerShdw blurRad="38100" dist="12700" dir="5400000" rotWithShape="0">
                      <a:srgbClr val="000000">
                        <a:alpha val="50000"/>
                      </a:srgbClr>
                    </a:outerShdw>
                  </a:effectLst>
                  <a:latin typeface="Helvetica"/>
                  <a:ea typeface="Helvetica"/>
                  <a:cs typeface="Helvetica"/>
                  <a:sym typeface="Helvetica"/>
                </a:defRPr>
              </a:pPr>
              <a:endParaRPr kern="1200">
                <a:solidFill>
                  <a:srgbClr val="FFFFFF"/>
                </a:solidFill>
                <a:effectLst>
                  <a:outerShdw blurRad="38100" dist="12700" dir="5400000" rotWithShape="0">
                    <a:srgbClr val="000000">
                      <a:alpha val="50000"/>
                    </a:srgbClr>
                  </a:outerShdw>
                </a:effectLst>
                <a:latin typeface="Helvetica"/>
                <a:cs typeface="Helvetica"/>
                <a:sym typeface="Helvetica"/>
              </a:endParaRPr>
            </a:p>
          </p:txBody>
        </p:sp>
        <p:sp>
          <p:nvSpPr>
            <p:cNvPr id="10" name="Shape 1423">
              <a:extLst>
                <a:ext uri="{FF2B5EF4-FFF2-40B4-BE49-F238E27FC236}">
                  <a16:creationId xmlns:a16="http://schemas.microsoft.com/office/drawing/2014/main" id="{4C079C36-616A-486D-8415-4959C507ECAE}"/>
                </a:ext>
              </a:extLst>
            </p:cNvPr>
            <p:cNvSpPr txBox="1"/>
            <p:nvPr/>
          </p:nvSpPr>
          <p:spPr>
            <a:xfrm>
              <a:off x="36559" y="939665"/>
              <a:ext cx="7826283" cy="150706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6200" tIns="76200" rIns="76200" bIns="76200" numCol="1" anchor="ctr">
              <a:spAutoFit/>
            </a:bodyPr>
            <a:lstStyle/>
            <a:p>
              <a:pPr defTabSz="914400" hangingPunct="1">
                <a:lnSpc>
                  <a:spcPts val="10000"/>
                </a:lnSpc>
                <a:tabLst>
                  <a:tab pos="1676400" algn="l"/>
                </a:tabLst>
                <a:defRPr sz="4000">
                  <a:solidFill>
                    <a:srgbClr val="FFFFFF"/>
                  </a:solidFill>
                  <a:effectLst>
                    <a:outerShdw blurRad="38100" dist="12700" dir="5400000" rotWithShape="0">
                      <a:srgbClr val="000000">
                        <a:alpha val="50000"/>
                      </a:srgbClr>
                    </a:outerShdw>
                  </a:effectLst>
                  <a:latin typeface="Helvetica"/>
                  <a:ea typeface="Helvetica"/>
                  <a:cs typeface="Helvetica"/>
                  <a:sym typeface="Helvetica"/>
                </a:defRPr>
              </a:pPr>
              <a:r>
                <a:rPr sz="8000" kern="1200" dirty="0">
                  <a:solidFill>
                    <a:srgbClr val="FFFFFF"/>
                  </a:solidFill>
                  <a:effectLst>
                    <a:outerShdw blurRad="38100" dist="12700" dir="5400000" rotWithShape="0">
                      <a:srgbClr val="000000">
                        <a:alpha val="50000"/>
                      </a:srgbClr>
                    </a:outerShdw>
                  </a:effectLst>
                  <a:latin typeface="Helvetica"/>
                  <a:cs typeface="Helvetica"/>
                  <a:sym typeface="Helvetica"/>
                </a:rPr>
                <a:t>Approximately 80% of defects</a:t>
              </a:r>
              <a:br>
                <a:rPr sz="8000" kern="1200" dirty="0">
                  <a:solidFill>
                    <a:srgbClr val="FFFFFF"/>
                  </a:solidFill>
                  <a:effectLst>
                    <a:outerShdw blurRad="38100" dist="12700" dir="5400000" rotWithShape="0">
                      <a:srgbClr val="000000">
                        <a:alpha val="50000"/>
                      </a:srgbClr>
                    </a:outerShdw>
                  </a:effectLst>
                  <a:latin typeface="Helvetica"/>
                  <a:cs typeface="Helvetica"/>
                  <a:sym typeface="Helvetica"/>
                </a:rPr>
              </a:br>
              <a:r>
                <a:rPr sz="8000" kern="1200" dirty="0">
                  <a:solidFill>
                    <a:srgbClr val="FFFFFF"/>
                  </a:solidFill>
                  <a:effectLst>
                    <a:outerShdw blurRad="38100" dist="12700" dir="5400000" rotWithShape="0">
                      <a:srgbClr val="000000">
                        <a:alpha val="50000"/>
                      </a:srgbClr>
                    </a:outerShdw>
                  </a:effectLst>
                  <a:latin typeface="Helvetica"/>
                  <a:cs typeface="Helvetica"/>
                  <a:sym typeface="Helvetica"/>
                </a:rPr>
                <a:t>come from 20% of modules</a:t>
              </a:r>
            </a:p>
          </p:txBody>
        </p:sp>
      </p:grpSp>
    </p:spTree>
    <p:extLst>
      <p:ext uri="{BB962C8B-B14F-4D97-AF65-F5344CB8AC3E}">
        <p14:creationId xmlns:p14="http://schemas.microsoft.com/office/powerpoint/2010/main" val="33022961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Title 1"/>
          <p:cNvSpPr txBox="1">
            <a:spLocks noGrp="1"/>
          </p:cNvSpPr>
          <p:nvPr>
            <p:ph type="title"/>
          </p:nvPr>
        </p:nvSpPr>
        <p:spPr>
          <a:xfrm>
            <a:off x="1676400" y="36510"/>
            <a:ext cx="21031200" cy="2651126"/>
          </a:xfrm>
          <a:prstGeom prst="rect">
            <a:avLst/>
          </a:prstGeom>
        </p:spPr>
        <p:txBody>
          <a:bodyPr/>
          <a:lstStyle/>
          <a:p>
            <a:r>
              <a:t>What makes for a good test (suite)?</a:t>
            </a:r>
          </a:p>
        </p:txBody>
      </p:sp>
      <p:sp>
        <p:nvSpPr>
          <p:cNvPr id="275" name="Content Placeholder 2"/>
          <p:cNvSpPr txBox="1">
            <a:spLocks noGrp="1"/>
          </p:cNvSpPr>
          <p:nvPr>
            <p:ph type="body" idx="1"/>
          </p:nvPr>
        </p:nvSpPr>
        <p:spPr>
          <a:xfrm>
            <a:off x="1676400" y="3000320"/>
            <a:ext cx="15774690" cy="8702676"/>
          </a:xfrm>
          <a:prstGeom prst="rect">
            <a:avLst/>
          </a:prstGeom>
        </p:spPr>
        <p:txBody>
          <a:bodyPr/>
          <a:lstStyle/>
          <a:p>
            <a:r>
              <a:t>Desirable properties of test suites:</a:t>
            </a:r>
          </a:p>
          <a:p>
            <a:pPr marL="914400" lvl="1" indent="-457200"/>
            <a:r>
              <a:t>Find bugs</a:t>
            </a:r>
          </a:p>
          <a:p>
            <a:pPr marL="914400" lvl="1" indent="-457200"/>
            <a:r>
              <a:t>Run automatically</a:t>
            </a:r>
          </a:p>
          <a:p>
            <a:pPr marL="914400" lvl="1" indent="-457200"/>
            <a:r>
              <a:t>Are relatively cheap to run</a:t>
            </a:r>
          </a:p>
          <a:p>
            <a:r>
              <a:t>Desirable properties of individual tests:</a:t>
            </a:r>
          </a:p>
          <a:p>
            <a:pPr marL="914400" lvl="1" indent="-457200"/>
            <a:r>
              <a:t>Understandable and debuggable</a:t>
            </a:r>
          </a:p>
          <a:p>
            <a:pPr marL="914400" lvl="1" indent="-457200"/>
            <a:r>
              <a:t>No false alarms (not “flaky”)</a:t>
            </a:r>
          </a:p>
        </p:txBody>
      </p:sp>
      <p:sp>
        <p:nvSpPr>
          <p:cNvPr id="276"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a:t>
            </a:fld>
            <a:endParaRPr/>
          </a:p>
        </p:txBody>
      </p:sp>
      <p:sp>
        <p:nvSpPr>
          <p:cNvPr id="2" name="Rectangle 1">
            <a:extLst>
              <a:ext uri="{FF2B5EF4-FFF2-40B4-BE49-F238E27FC236}">
                <a16:creationId xmlns:a16="http://schemas.microsoft.com/office/drawing/2014/main" id="{8BB96C7E-74AB-B95B-0487-ABF9A1C473BE}"/>
              </a:ext>
            </a:extLst>
          </p:cNvPr>
          <p:cNvSpPr/>
          <p:nvPr/>
        </p:nvSpPr>
        <p:spPr>
          <a:xfrm>
            <a:off x="17303514" y="8782663"/>
            <a:ext cx="4329265" cy="1396051"/>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Related Terminology: “test smells”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t>Good Tests have Strong Oracles</a:t>
            </a:r>
          </a:p>
        </p:txBody>
      </p:sp>
      <p:sp>
        <p:nvSpPr>
          <p:cNvPr id="815" name="Test oracle defines criteria for when test should fail…"/>
          <p:cNvSpPr txBox="1">
            <a:spLocks noGrp="1"/>
          </p:cNvSpPr>
          <p:nvPr>
            <p:ph type="body" idx="1"/>
          </p:nvPr>
        </p:nvSpPr>
        <p:spPr>
          <a:prstGeom prst="rect">
            <a:avLst/>
          </a:prstGeom>
        </p:spPr>
        <p:txBody>
          <a:bodyPr/>
          <a:lstStyle/>
          <a:p>
            <a:pPr marL="438911" indent="-438911" defTabSz="1755647">
              <a:spcBef>
                <a:spcPts val="1900"/>
              </a:spcBef>
              <a:defRPr sz="5376"/>
            </a:pPr>
            <a:r>
              <a:t>Test oracle defines criteria for when test should fail</a:t>
            </a:r>
          </a:p>
          <a:p>
            <a:pPr marL="438911" indent="-438911" defTabSz="1755647">
              <a:spcBef>
                <a:spcPts val="1900"/>
              </a:spcBef>
              <a:defRPr sz="5376"/>
            </a:pPr>
            <a:r>
              <a:t>Strong oracles check all observable behaviors and side-effects</a:t>
            </a:r>
          </a:p>
          <a:p>
            <a:pPr marL="438911" indent="-438911" defTabSz="1755647">
              <a:spcBef>
                <a:spcPts val="1900"/>
              </a:spcBef>
              <a:defRPr sz="5376"/>
            </a:pPr>
            <a:r>
              <a:t>How to determine an oracle?</a:t>
            </a:r>
          </a:p>
          <a:p>
            <a:pPr marL="877823" lvl="1" indent="-438911" defTabSz="1755647">
              <a:spcBef>
                <a:spcPts val="1900"/>
              </a:spcBef>
              <a:defRPr sz="5376"/>
            </a:pPr>
            <a:r>
              <a:t>Function returns the exact “right” answer</a:t>
            </a:r>
          </a:p>
          <a:p>
            <a:pPr marL="877823" lvl="1" indent="-438911" defTabSz="1755647">
              <a:spcBef>
                <a:spcPts val="1900"/>
              </a:spcBef>
              <a:defRPr sz="5376"/>
            </a:pPr>
            <a:r>
              <a:t>Function returns an acceptable answer</a:t>
            </a:r>
          </a:p>
          <a:p>
            <a:pPr marL="877823" lvl="1" indent="-438911" defTabSz="1755647">
              <a:spcBef>
                <a:spcPts val="1900"/>
              </a:spcBef>
              <a:defRPr sz="5376"/>
            </a:pPr>
            <a:r>
              <a:t>Returns the same value as last time</a:t>
            </a:r>
          </a:p>
          <a:p>
            <a:pPr marL="877823" lvl="1" indent="-438911" defTabSz="1755647">
              <a:spcBef>
                <a:spcPts val="1900"/>
              </a:spcBef>
              <a:defRPr sz="5376"/>
            </a:pPr>
            <a:r>
              <a:t>Function returns without crashing</a:t>
            </a:r>
          </a:p>
          <a:p>
            <a:pPr marL="877823" lvl="1" indent="-438911" defTabSz="1755647">
              <a:spcBef>
                <a:spcPts val="1900"/>
              </a:spcBef>
              <a:defRPr sz="5376"/>
            </a:pPr>
            <a:r>
              <a:t>Function crashes (as expected)</a:t>
            </a:r>
          </a:p>
        </p:txBody>
      </p:sp>
      <p:sp>
        <p:nvSpPr>
          <p:cNvPr id="81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30</a:t>
            </a:fld>
            <a:endParaRP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How to evaluate the strength of test oracles?"/>
          <p:cNvSpPr txBox="1">
            <a:spLocks noGrp="1"/>
          </p:cNvSpPr>
          <p:nvPr>
            <p:ph type="title"/>
          </p:nvPr>
        </p:nvSpPr>
        <p:spPr>
          <a:prstGeom prst="rect">
            <a:avLst/>
          </a:prstGeom>
        </p:spPr>
        <p:txBody>
          <a:bodyPr/>
          <a:lstStyle/>
          <a:p>
            <a:r>
              <a:t>How to evaluate the strength of test oracles?</a:t>
            </a:r>
          </a:p>
        </p:txBody>
      </p:sp>
      <p:sp>
        <p:nvSpPr>
          <p:cNvPr id="821" name="Goal: “A good test suite finds all of the bugs”…"/>
          <p:cNvSpPr txBox="1">
            <a:spLocks noGrp="1"/>
          </p:cNvSpPr>
          <p:nvPr>
            <p:ph type="body" idx="1"/>
          </p:nvPr>
        </p:nvSpPr>
        <p:spPr>
          <a:prstGeom prst="rect">
            <a:avLst/>
          </a:prstGeom>
        </p:spPr>
        <p:txBody>
          <a:bodyPr>
            <a:normAutofit lnSpcReduction="10000"/>
          </a:bodyPr>
          <a:lstStyle/>
          <a:p>
            <a:pPr marL="448055" indent="-448055" defTabSz="1792223">
              <a:spcBef>
                <a:spcPts val="1900"/>
              </a:spcBef>
              <a:defRPr sz="5488"/>
            </a:pPr>
            <a:r>
              <a:t>Goal: “A good test suite finds all of the bugs”</a:t>
            </a:r>
          </a:p>
          <a:p>
            <a:pPr marL="448055" indent="-448055" defTabSz="1792223">
              <a:spcBef>
                <a:spcPts val="1900"/>
              </a:spcBef>
              <a:defRPr sz="5488"/>
            </a:pPr>
            <a:r>
              <a:t>Problem: How to know the bugs that we could make?</a:t>
            </a:r>
          </a:p>
          <a:p>
            <a:pPr marL="448055" indent="-448055" defTabSz="1792223">
              <a:spcBef>
                <a:spcPts val="1900"/>
              </a:spcBef>
              <a:defRPr sz="5488"/>
            </a:pPr>
            <a:r>
              <a:t>Strawman - “Seeded Faults”:</a:t>
            </a:r>
          </a:p>
          <a:p>
            <a:pPr marL="896111" lvl="1" indent="-448055" defTabSz="1792223">
              <a:spcBef>
                <a:spcPts val="1900"/>
              </a:spcBef>
              <a:defRPr sz="5488"/>
            </a:pPr>
            <a:r>
              <a:t>Create N variations of the codebase, each with a single manually-written defect</a:t>
            </a:r>
          </a:p>
          <a:p>
            <a:pPr marL="896111" lvl="1" indent="-448055" defTabSz="1792223">
              <a:spcBef>
                <a:spcPts val="1900"/>
              </a:spcBef>
              <a:defRPr sz="5488"/>
            </a:pPr>
            <a:r>
              <a:t>Evaluate the number of defects detected by test suite</a:t>
            </a:r>
          </a:p>
          <a:p>
            <a:pPr marL="896111" lvl="1" indent="-448055" defTabSz="1792223">
              <a:spcBef>
                <a:spcPts val="1900"/>
              </a:spcBef>
              <a:defRPr sz="5488"/>
            </a:pPr>
            <a:r>
              <a:t>Test suite is “good” if it finds all of the bugs you can think of</a:t>
            </a:r>
          </a:p>
        </p:txBody>
      </p:sp>
      <p:sp>
        <p:nvSpPr>
          <p:cNvPr id="82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31</a:t>
            </a:fld>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Mutation Analysis Tests the Tests"/>
          <p:cNvSpPr txBox="1">
            <a:spLocks noGrp="1"/>
          </p:cNvSpPr>
          <p:nvPr>
            <p:ph type="title"/>
          </p:nvPr>
        </p:nvSpPr>
        <p:spPr>
          <a:prstGeom prst="rect">
            <a:avLst/>
          </a:prstGeom>
        </p:spPr>
        <p:txBody>
          <a:bodyPr/>
          <a:lstStyle/>
          <a:p>
            <a:r>
              <a:t>Mutation Analysis Tests the Tests</a:t>
            </a:r>
          </a:p>
        </p:txBody>
      </p:sp>
      <p:sp>
        <p:nvSpPr>
          <p:cNvPr id="827" name="Idea: What if many (real) bugs could be represented by a single, one-line “mutation” to the program?"/>
          <p:cNvSpPr txBox="1">
            <a:spLocks noGrp="1"/>
          </p:cNvSpPr>
          <p:nvPr>
            <p:ph type="body" idx="1"/>
          </p:nvPr>
        </p:nvSpPr>
        <p:spPr>
          <a:xfrm>
            <a:off x="1676400" y="3000319"/>
            <a:ext cx="21031200" cy="8702677"/>
          </a:xfrm>
          <a:prstGeom prst="rect">
            <a:avLst/>
          </a:prstGeom>
        </p:spPr>
        <p:txBody>
          <a:bodyPr/>
          <a:lstStyle/>
          <a:p>
            <a:r>
              <a:t>Idea: What if many (real) bugs could be represented by a single, one-line “mutation” to the program?</a:t>
            </a:r>
          </a:p>
        </p:txBody>
      </p:sp>
      <p:sp>
        <p:nvSpPr>
          <p:cNvPr id="82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32</a:t>
            </a:fld>
            <a:endParaRPr/>
          </a:p>
        </p:txBody>
      </p:sp>
      <p:sp>
        <p:nvSpPr>
          <p:cNvPr id="829" name="public contains(location: PlayerLocation): boolean {…"/>
          <p:cNvSpPr txBox="1"/>
          <p:nvPr/>
        </p:nvSpPr>
        <p:spPr>
          <a:xfrm>
            <a:off x="5188097" y="4838346"/>
            <a:ext cx="14007805" cy="3459481"/>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defTabSz="914400">
              <a:defRPr sz="2700">
                <a:solidFill>
                  <a:srgbClr val="272727"/>
                </a:solidFill>
                <a:latin typeface="Courier"/>
                <a:ea typeface="Courier"/>
                <a:cs typeface="Courier"/>
                <a:sym typeface="Courier"/>
              </a:defRPr>
            </a:pPr>
            <a:r>
              <a:rPr>
                <a:solidFill>
                  <a:srgbClr val="011480"/>
                </a:solidFill>
              </a:rPr>
              <a:t>public </a:t>
            </a:r>
            <a:r>
              <a:rPr>
                <a:solidFill>
                  <a:srgbClr val="7A7A43"/>
                </a:solidFill>
              </a:rPr>
              <a:t>contains</a:t>
            </a:r>
            <a:r>
              <a:t>(location: PlayerLocation): </a:t>
            </a:r>
            <a:r>
              <a:rPr>
                <a:solidFill>
                  <a:srgbClr val="011480"/>
                </a:solidFill>
              </a:rPr>
              <a:t>boolean </a:t>
            </a:r>
            <a:r>
              <a:t>{</a:t>
            </a:r>
          </a:p>
          <a:p>
            <a:pPr defTabSz="914400">
              <a:defRPr sz="2700">
                <a:solidFill>
                  <a:srgbClr val="011480"/>
                </a:solidFill>
                <a:latin typeface="Courier"/>
                <a:ea typeface="Courier"/>
                <a:cs typeface="Courier"/>
                <a:sym typeface="Courier"/>
              </a:defRPr>
            </a:pPr>
            <a:r>
              <a:rPr>
                <a:solidFill>
                  <a:srgbClr val="272727"/>
                </a:solidFill>
              </a:rPr>
              <a:t>  </a:t>
            </a:r>
            <a:r>
              <a:t>return </a:t>
            </a:r>
            <a:r>
              <a:rPr>
                <a:solidFill>
                  <a:srgbClr val="272727"/>
                </a:solidFill>
              </a:rPr>
              <a:t>(</a:t>
            </a:r>
          </a:p>
          <a:p>
            <a:pPr defTabSz="914400">
              <a:defRPr sz="2700" i="1">
                <a:solidFill>
                  <a:srgbClr val="66187A"/>
                </a:solidFill>
                <a:latin typeface="Courier"/>
                <a:ea typeface="Courier"/>
                <a:cs typeface="Courier"/>
                <a:sym typeface="Courier"/>
              </a:defRPr>
            </a:pPr>
            <a:r>
              <a:rPr i="0">
                <a:solidFill>
                  <a:srgbClr val="272727"/>
                </a:solidFill>
              </a:rPr>
              <a:t>    location.x + </a:t>
            </a:r>
            <a:r>
              <a:t>PLAYER_SPRITE_WIDTH </a:t>
            </a:r>
            <a:r>
              <a:rPr i="0">
                <a:solidFill>
                  <a:srgbClr val="272727"/>
                </a:solidFill>
              </a:rPr>
              <a:t>/ </a:t>
            </a:r>
            <a:r>
              <a:rPr i="0">
                <a:solidFill>
                  <a:srgbClr val="0073E6"/>
                </a:solidFill>
              </a:rPr>
              <a:t>2 </a:t>
            </a:r>
            <a:r>
              <a:rPr i="0">
                <a:solidFill>
                  <a:srgbClr val="272727"/>
                </a:solidFill>
              </a:rPr>
              <a:t>&gt; </a:t>
            </a:r>
            <a:r>
              <a:rPr i="0">
                <a:solidFill>
                  <a:srgbClr val="011480"/>
                </a:solidFill>
              </a:rPr>
              <a:t>this</a:t>
            </a:r>
            <a:r>
              <a:rPr i="0">
                <a:solidFill>
                  <a:srgbClr val="272727"/>
                </a:solidFill>
              </a:rPr>
              <a:t>.</a:t>
            </a:r>
            <a:r>
              <a:rPr i="0"/>
              <a:t>_x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location.x - </a:t>
            </a:r>
            <a:r>
              <a:rPr i="1"/>
              <a:t>PLAYER_SPRITE_WIDTH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_x </a:t>
            </a:r>
            <a:r>
              <a:rPr>
                <a:solidFill>
                  <a:srgbClr val="272727"/>
                </a:solidFill>
              </a:rPr>
              <a:t>+ </a:t>
            </a:r>
            <a:r>
              <a:rPr>
                <a:solidFill>
                  <a:srgbClr val="011480"/>
                </a:solidFill>
              </a:rPr>
              <a:t>this</a:t>
            </a:r>
            <a:r>
              <a:rPr>
                <a:solidFill>
                  <a:srgbClr val="272727"/>
                </a:solidFill>
              </a:rPr>
              <a:t>.</a:t>
            </a:r>
            <a:r>
              <a:t>_width </a:t>
            </a:r>
            <a:r>
              <a:rPr>
                <a:solidFill>
                  <a:srgbClr val="272727"/>
                </a:solidFill>
              </a:rPr>
              <a:t>&amp;&amp;</a:t>
            </a:r>
          </a:p>
          <a:p>
            <a:pPr defTabSz="914400">
              <a:defRPr sz="2700" i="1">
                <a:solidFill>
                  <a:srgbClr val="66187A"/>
                </a:solidFill>
                <a:latin typeface="Courier"/>
                <a:ea typeface="Courier"/>
                <a:cs typeface="Courier"/>
                <a:sym typeface="Courier"/>
              </a:defRPr>
            </a:pPr>
            <a:r>
              <a:rPr i="0">
                <a:solidFill>
                  <a:srgbClr val="272727"/>
                </a:solidFill>
              </a:rPr>
              <a:t>    location.y + </a:t>
            </a:r>
            <a:r>
              <a:t>PLAYER_SPRITE_HEIGHT </a:t>
            </a:r>
            <a:r>
              <a:rPr i="0">
                <a:solidFill>
                  <a:srgbClr val="272727"/>
                </a:solidFill>
              </a:rPr>
              <a:t>/ </a:t>
            </a:r>
            <a:r>
              <a:rPr i="0">
                <a:solidFill>
                  <a:srgbClr val="0073E6"/>
                </a:solidFill>
              </a:rPr>
              <a:t>2 </a:t>
            </a:r>
            <a:r>
              <a:rPr i="0">
                <a:solidFill>
                  <a:srgbClr val="272727"/>
                </a:solidFill>
              </a:rPr>
              <a:t>&gt; </a:t>
            </a:r>
            <a:r>
              <a:rPr i="0">
                <a:solidFill>
                  <a:srgbClr val="011480"/>
                </a:solidFill>
              </a:rPr>
              <a:t>this</a:t>
            </a:r>
            <a:r>
              <a:rPr i="0">
                <a:solidFill>
                  <a:srgbClr val="272727"/>
                </a:solidFill>
              </a:rPr>
              <a:t>.</a:t>
            </a:r>
            <a:r>
              <a:rPr i="0"/>
              <a:t>_y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location.y - </a:t>
            </a:r>
            <a:r>
              <a:rPr i="1"/>
              <a:t>PLAYER_SPRITE_HEIGHT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_y </a:t>
            </a:r>
            <a:r>
              <a:rPr>
                <a:solidFill>
                  <a:srgbClr val="272727"/>
                </a:solidFill>
              </a:rPr>
              <a:t>+ </a:t>
            </a:r>
            <a:r>
              <a:rPr>
                <a:solidFill>
                  <a:srgbClr val="011480"/>
                </a:solidFill>
              </a:rPr>
              <a:t>this</a:t>
            </a:r>
            <a:r>
              <a:rPr>
                <a:solidFill>
                  <a:srgbClr val="272727"/>
                </a:solidFill>
              </a:rPr>
              <a:t>.</a:t>
            </a:r>
            <a:r>
              <a:t>_height</a:t>
            </a:r>
          </a:p>
          <a:p>
            <a:pPr defTabSz="914400">
              <a:defRPr sz="2700">
                <a:solidFill>
                  <a:srgbClr val="272727"/>
                </a:solidFill>
                <a:latin typeface="Courier"/>
                <a:ea typeface="Courier"/>
                <a:cs typeface="Courier"/>
                <a:sym typeface="Courier"/>
              </a:defRPr>
            </a:pPr>
            <a:r>
              <a:rPr>
                <a:solidFill>
                  <a:srgbClr val="66187A"/>
                </a:solidFill>
              </a:rPr>
              <a:t>  </a:t>
            </a:r>
            <a:r>
              <a:t>);</a:t>
            </a:r>
          </a:p>
          <a:p>
            <a:pPr defTabSz="914400">
              <a:defRPr sz="2700">
                <a:solidFill>
                  <a:srgbClr val="272727"/>
                </a:solidFill>
                <a:latin typeface="Courier"/>
                <a:ea typeface="Courier"/>
                <a:cs typeface="Courier"/>
                <a:sym typeface="Courier"/>
              </a:defRPr>
            </a:pPr>
            <a:r>
              <a:t>}</a:t>
            </a:r>
          </a:p>
        </p:txBody>
      </p:sp>
      <p:sp>
        <p:nvSpPr>
          <p:cNvPr id="830" name="Correct code for ‘Contains” in IP1"/>
          <p:cNvSpPr txBox="1"/>
          <p:nvPr/>
        </p:nvSpPr>
        <p:spPr>
          <a:xfrm>
            <a:off x="9013133" y="8249579"/>
            <a:ext cx="6357735"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Correct code for ‘Contains” in IP1</a:t>
            </a:r>
          </a:p>
        </p:txBody>
      </p:sp>
      <p:sp>
        <p:nvSpPr>
          <p:cNvPr id="831" name="public contains(location: PlayerLocation): boolean {…"/>
          <p:cNvSpPr txBox="1"/>
          <p:nvPr/>
        </p:nvSpPr>
        <p:spPr>
          <a:xfrm>
            <a:off x="5188097" y="9434302"/>
            <a:ext cx="14007805" cy="3459481"/>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defTabSz="914400">
              <a:defRPr sz="2700">
                <a:solidFill>
                  <a:srgbClr val="272727"/>
                </a:solidFill>
                <a:latin typeface="Courier"/>
                <a:ea typeface="Courier"/>
                <a:cs typeface="Courier"/>
                <a:sym typeface="Courier"/>
              </a:defRPr>
            </a:pPr>
            <a:r>
              <a:rPr>
                <a:solidFill>
                  <a:srgbClr val="011480"/>
                </a:solidFill>
              </a:rPr>
              <a:t>public </a:t>
            </a:r>
            <a:r>
              <a:rPr>
                <a:solidFill>
                  <a:srgbClr val="7A7A43"/>
                </a:solidFill>
              </a:rPr>
              <a:t>contains</a:t>
            </a:r>
            <a:r>
              <a:t>(location: PlayerLocation): </a:t>
            </a:r>
            <a:r>
              <a:rPr>
                <a:solidFill>
                  <a:srgbClr val="011480"/>
                </a:solidFill>
              </a:rPr>
              <a:t>boolean </a:t>
            </a:r>
            <a:r>
              <a:t>{</a:t>
            </a:r>
          </a:p>
          <a:p>
            <a:pPr defTabSz="914400">
              <a:defRPr sz="2700">
                <a:solidFill>
                  <a:srgbClr val="011480"/>
                </a:solidFill>
                <a:latin typeface="Courier"/>
                <a:ea typeface="Courier"/>
                <a:cs typeface="Courier"/>
                <a:sym typeface="Courier"/>
              </a:defRPr>
            </a:pPr>
            <a:r>
              <a:rPr>
                <a:solidFill>
                  <a:srgbClr val="272727"/>
                </a:solidFill>
              </a:rPr>
              <a:t>  </a:t>
            </a:r>
            <a:r>
              <a:t>return </a:t>
            </a:r>
            <a:r>
              <a:rPr>
                <a:solidFill>
                  <a:srgbClr val="272727"/>
                </a:solidFill>
              </a:rPr>
              <a:t>(</a:t>
            </a:r>
          </a:p>
          <a:p>
            <a:pPr defTabSz="914400">
              <a:defRPr sz="2700" i="1">
                <a:solidFill>
                  <a:srgbClr val="66187A"/>
                </a:solidFill>
                <a:latin typeface="Courier"/>
                <a:ea typeface="Courier"/>
                <a:cs typeface="Courier"/>
                <a:sym typeface="Courier"/>
              </a:defRPr>
            </a:pPr>
            <a:r>
              <a:rPr i="0">
                <a:solidFill>
                  <a:srgbClr val="272727"/>
                </a:solidFill>
              </a:rPr>
              <a:t>    location.x + </a:t>
            </a:r>
            <a:r>
              <a:t>PLAYER_SPRITE_WIDTH </a:t>
            </a:r>
            <a:r>
              <a:rPr i="0">
                <a:solidFill>
                  <a:srgbClr val="272727"/>
                </a:solidFill>
              </a:rPr>
              <a:t>/ </a:t>
            </a:r>
            <a:r>
              <a:rPr i="0">
                <a:solidFill>
                  <a:srgbClr val="0073E6"/>
                </a:solidFill>
              </a:rPr>
              <a:t>2 </a:t>
            </a:r>
            <a:r>
              <a:rPr b="1" i="0">
                <a:solidFill>
                  <a:srgbClr val="272727"/>
                </a:solidFill>
              </a:rPr>
              <a:t>&lt;</a:t>
            </a:r>
            <a:r>
              <a:rPr i="0">
                <a:solidFill>
                  <a:srgbClr val="272727"/>
                </a:solidFill>
              </a:rPr>
              <a:t> </a:t>
            </a:r>
            <a:r>
              <a:rPr i="0">
                <a:solidFill>
                  <a:srgbClr val="011480"/>
                </a:solidFill>
              </a:rPr>
              <a:t>this</a:t>
            </a:r>
            <a:r>
              <a:rPr i="0">
                <a:solidFill>
                  <a:srgbClr val="272727"/>
                </a:solidFill>
              </a:rPr>
              <a:t>.</a:t>
            </a:r>
            <a:r>
              <a:rPr i="0"/>
              <a:t>_x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location.x - </a:t>
            </a:r>
            <a:r>
              <a:rPr i="1"/>
              <a:t>PLAYER_SPRITE_WIDTH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_x </a:t>
            </a:r>
            <a:r>
              <a:rPr>
                <a:solidFill>
                  <a:srgbClr val="272727"/>
                </a:solidFill>
              </a:rPr>
              <a:t>+ </a:t>
            </a:r>
            <a:r>
              <a:rPr>
                <a:solidFill>
                  <a:srgbClr val="011480"/>
                </a:solidFill>
              </a:rPr>
              <a:t>this</a:t>
            </a:r>
            <a:r>
              <a:rPr>
                <a:solidFill>
                  <a:srgbClr val="272727"/>
                </a:solidFill>
              </a:rPr>
              <a:t>.</a:t>
            </a:r>
            <a:r>
              <a:t>_width </a:t>
            </a:r>
            <a:r>
              <a:rPr>
                <a:solidFill>
                  <a:srgbClr val="272727"/>
                </a:solidFill>
              </a:rPr>
              <a:t>&amp;&amp;</a:t>
            </a:r>
          </a:p>
          <a:p>
            <a:pPr defTabSz="914400">
              <a:defRPr sz="2700" i="1">
                <a:solidFill>
                  <a:srgbClr val="66187A"/>
                </a:solidFill>
                <a:latin typeface="Courier"/>
                <a:ea typeface="Courier"/>
                <a:cs typeface="Courier"/>
                <a:sym typeface="Courier"/>
              </a:defRPr>
            </a:pPr>
            <a:r>
              <a:rPr i="0">
                <a:solidFill>
                  <a:srgbClr val="272727"/>
                </a:solidFill>
              </a:rPr>
              <a:t>    location.y + </a:t>
            </a:r>
            <a:r>
              <a:t>PLAYER_SPRITE_HEIGHT </a:t>
            </a:r>
            <a:r>
              <a:rPr i="0">
                <a:solidFill>
                  <a:srgbClr val="272727"/>
                </a:solidFill>
              </a:rPr>
              <a:t>/ </a:t>
            </a:r>
            <a:r>
              <a:rPr i="0">
                <a:solidFill>
                  <a:srgbClr val="0073E6"/>
                </a:solidFill>
              </a:rPr>
              <a:t>2 </a:t>
            </a:r>
            <a:r>
              <a:rPr i="0">
                <a:solidFill>
                  <a:srgbClr val="272727"/>
                </a:solidFill>
              </a:rPr>
              <a:t>&gt; </a:t>
            </a:r>
            <a:r>
              <a:rPr i="0">
                <a:solidFill>
                  <a:srgbClr val="011480"/>
                </a:solidFill>
              </a:rPr>
              <a:t>this</a:t>
            </a:r>
            <a:r>
              <a:rPr i="0">
                <a:solidFill>
                  <a:srgbClr val="272727"/>
                </a:solidFill>
              </a:rPr>
              <a:t>.</a:t>
            </a:r>
            <a:r>
              <a:rPr i="0"/>
              <a:t>_y </a:t>
            </a:r>
            <a:r>
              <a:rPr i="0">
                <a:solidFill>
                  <a:srgbClr val="272727"/>
                </a:solidFill>
              </a:rPr>
              <a:t>&amp;&amp;</a:t>
            </a:r>
          </a:p>
          <a:p>
            <a:pPr defTabSz="914400">
              <a:defRPr sz="2700">
                <a:solidFill>
                  <a:srgbClr val="66187A"/>
                </a:solidFill>
                <a:latin typeface="Courier"/>
                <a:ea typeface="Courier"/>
                <a:cs typeface="Courier"/>
                <a:sym typeface="Courier"/>
              </a:defRPr>
            </a:pPr>
            <a:r>
              <a:rPr>
                <a:solidFill>
                  <a:srgbClr val="272727"/>
                </a:solidFill>
              </a:rPr>
              <a:t>    location.y - </a:t>
            </a:r>
            <a:r>
              <a:rPr i="1"/>
              <a:t>PLAYER_SPRITE_HEIGHT </a:t>
            </a:r>
            <a:r>
              <a:rPr>
                <a:solidFill>
                  <a:srgbClr val="272727"/>
                </a:solidFill>
              </a:rPr>
              <a:t>/ </a:t>
            </a:r>
            <a:r>
              <a:rPr>
                <a:solidFill>
                  <a:srgbClr val="0073E6"/>
                </a:solidFill>
              </a:rPr>
              <a:t>2 </a:t>
            </a:r>
            <a:r>
              <a:rPr>
                <a:solidFill>
                  <a:srgbClr val="272727"/>
                </a:solidFill>
              </a:rPr>
              <a:t>&lt; </a:t>
            </a:r>
            <a:r>
              <a:rPr>
                <a:solidFill>
                  <a:srgbClr val="011480"/>
                </a:solidFill>
              </a:rPr>
              <a:t>this</a:t>
            </a:r>
            <a:r>
              <a:rPr>
                <a:solidFill>
                  <a:srgbClr val="272727"/>
                </a:solidFill>
              </a:rPr>
              <a:t>.</a:t>
            </a:r>
            <a:r>
              <a:t>_y </a:t>
            </a:r>
            <a:r>
              <a:rPr>
                <a:solidFill>
                  <a:srgbClr val="272727"/>
                </a:solidFill>
              </a:rPr>
              <a:t>+ </a:t>
            </a:r>
            <a:r>
              <a:rPr>
                <a:solidFill>
                  <a:srgbClr val="011480"/>
                </a:solidFill>
              </a:rPr>
              <a:t>this</a:t>
            </a:r>
            <a:r>
              <a:rPr>
                <a:solidFill>
                  <a:srgbClr val="272727"/>
                </a:solidFill>
              </a:rPr>
              <a:t>.</a:t>
            </a:r>
            <a:r>
              <a:t>_height</a:t>
            </a:r>
          </a:p>
          <a:p>
            <a:pPr defTabSz="914400">
              <a:defRPr sz="2700">
                <a:solidFill>
                  <a:srgbClr val="272727"/>
                </a:solidFill>
                <a:latin typeface="Courier"/>
                <a:ea typeface="Courier"/>
                <a:cs typeface="Courier"/>
                <a:sym typeface="Courier"/>
              </a:defRPr>
            </a:pPr>
            <a:r>
              <a:rPr>
                <a:solidFill>
                  <a:srgbClr val="66187A"/>
                </a:solidFill>
              </a:rPr>
              <a:t>  </a:t>
            </a:r>
            <a:r>
              <a:t>);</a:t>
            </a:r>
          </a:p>
          <a:p>
            <a:pPr defTabSz="914400">
              <a:defRPr sz="2700">
                <a:solidFill>
                  <a:srgbClr val="272727"/>
                </a:solidFill>
                <a:latin typeface="Courier"/>
                <a:ea typeface="Courier"/>
                <a:cs typeface="Courier"/>
                <a:sym typeface="Courier"/>
              </a:defRPr>
            </a:pPr>
            <a:r>
              <a:t>}</a:t>
            </a:r>
          </a:p>
        </p:txBody>
      </p:sp>
      <p:sp>
        <p:nvSpPr>
          <p:cNvPr id="832" name="Mutated (and buggy) code for ‘Contains” in IP1"/>
          <p:cNvSpPr txBox="1"/>
          <p:nvPr/>
        </p:nvSpPr>
        <p:spPr>
          <a:xfrm>
            <a:off x="7741545" y="12946950"/>
            <a:ext cx="8900910"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Mutated (and buggy) code for ‘Contains” in IP1</a:t>
            </a:r>
          </a:p>
        </p:txBody>
      </p:sp>
      <p:sp>
        <p:nvSpPr>
          <p:cNvPr id="833" name="Rectangle"/>
          <p:cNvSpPr/>
          <p:nvPr/>
        </p:nvSpPr>
        <p:spPr>
          <a:xfrm>
            <a:off x="13564647" y="10328856"/>
            <a:ext cx="579842" cy="526475"/>
          </a:xfrm>
          <a:prstGeom prst="rect">
            <a:avLst/>
          </a:prstGeom>
          <a:ln w="114300">
            <a:solidFill>
              <a:srgbClr val="F14C0E"/>
            </a:solidFill>
            <a:miter/>
          </a:ln>
        </p:spPr>
        <p:txBody>
          <a:bodyPr tIns="91439" bIns="91439" anchor="ctr"/>
          <a:lstStyle/>
          <a:p>
            <a:endParaRP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7" name="Mutation Analysis Tests the Tests"/>
          <p:cNvSpPr txBox="1">
            <a:spLocks noGrp="1"/>
          </p:cNvSpPr>
          <p:nvPr>
            <p:ph type="title"/>
          </p:nvPr>
        </p:nvSpPr>
        <p:spPr>
          <a:prstGeom prst="rect">
            <a:avLst/>
          </a:prstGeom>
        </p:spPr>
        <p:txBody>
          <a:bodyPr/>
          <a:lstStyle/>
          <a:p>
            <a:r>
              <a:t>Mutation Analysis Tests the Tests</a:t>
            </a:r>
          </a:p>
        </p:txBody>
      </p:sp>
      <p:sp>
        <p:nvSpPr>
          <p:cNvPr id="838" name="Automatically mutates SUT to create mutants, each a single change to the code…"/>
          <p:cNvSpPr txBox="1">
            <a:spLocks noGrp="1"/>
          </p:cNvSpPr>
          <p:nvPr>
            <p:ph type="body" idx="1"/>
          </p:nvPr>
        </p:nvSpPr>
        <p:spPr>
          <a:xfrm>
            <a:off x="1676400" y="3000319"/>
            <a:ext cx="21031200" cy="8702677"/>
          </a:xfrm>
          <a:prstGeom prst="rect">
            <a:avLst/>
          </a:prstGeom>
        </p:spPr>
        <p:txBody>
          <a:bodyPr/>
          <a:lstStyle/>
          <a:p>
            <a:r>
              <a:rPr dirty="0"/>
              <a:t>Automatically mutates SUT to create mutants, each a single change to the code</a:t>
            </a:r>
          </a:p>
          <a:p>
            <a:r>
              <a:rPr dirty="0"/>
              <a:t>Runs each test on each mutant, until finding that a mutant is detected by a test</a:t>
            </a:r>
          </a:p>
          <a:p>
            <a:r>
              <a:rPr dirty="0"/>
              <a:t>Can be a time-consuming process to run, but fully automated</a:t>
            </a:r>
            <a:endParaRPr lang="en-US" dirty="0"/>
          </a:p>
          <a:p>
            <a:r>
              <a:rPr lang="en-US" dirty="0"/>
              <a:t>State-of-the-art mutation analysis tools:</a:t>
            </a:r>
          </a:p>
          <a:p>
            <a:pPr lvl="1"/>
            <a:r>
              <a:rPr lang="en-US" dirty="0"/>
              <a:t>Pit (JVM)</a:t>
            </a:r>
          </a:p>
          <a:p>
            <a:pPr lvl="1"/>
            <a:r>
              <a:rPr lang="en-US" dirty="0"/>
              <a:t>Stryker (JS/TS, C#, Scala)</a:t>
            </a:r>
          </a:p>
        </p:txBody>
      </p:sp>
      <p:sp>
        <p:nvSpPr>
          <p:cNvPr id="83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33</a:t>
            </a:fld>
            <a:endParaRP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1" name="Mutation Report Shows Undetected Mutants"/>
          <p:cNvSpPr txBox="1">
            <a:spLocks noGrp="1"/>
          </p:cNvSpPr>
          <p:nvPr>
            <p:ph type="title"/>
          </p:nvPr>
        </p:nvSpPr>
        <p:spPr>
          <a:prstGeom prst="rect">
            <a:avLst/>
          </a:prstGeom>
        </p:spPr>
        <p:txBody>
          <a:bodyPr/>
          <a:lstStyle/>
          <a:p>
            <a:r>
              <a:t>Mutation Report Shows Undetected Mutants</a:t>
            </a:r>
          </a:p>
        </p:txBody>
      </p:sp>
      <p:sp>
        <p:nvSpPr>
          <p:cNvPr id="842" name="Mutants “detected” are bugs that are found…"/>
          <p:cNvSpPr txBox="1">
            <a:spLocks noGrp="1"/>
          </p:cNvSpPr>
          <p:nvPr>
            <p:ph type="body" idx="1"/>
          </p:nvPr>
        </p:nvSpPr>
        <p:spPr>
          <a:prstGeom prst="rect">
            <a:avLst/>
          </a:prstGeom>
        </p:spPr>
        <p:txBody>
          <a:bodyPr/>
          <a:lstStyle/>
          <a:p>
            <a:r>
              <a:t>Mutants “detected” are bugs that are found</a:t>
            </a:r>
          </a:p>
          <a:p>
            <a:r>
              <a:t>Mutants “undetected” might be bugs, or could be equivalent to original program (requires a human to tell)</a:t>
            </a:r>
          </a:p>
        </p:txBody>
      </p:sp>
      <p:sp>
        <p:nvSpPr>
          <p:cNvPr id="84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34</a:t>
            </a:fld>
            <a:endParaRPr/>
          </a:p>
        </p:txBody>
      </p:sp>
      <p:pic>
        <p:nvPicPr>
          <p:cNvPr id="844" name="Image" descr="Image"/>
          <p:cNvPicPr>
            <a:picLocks noChangeAspect="1"/>
          </p:cNvPicPr>
          <p:nvPr/>
        </p:nvPicPr>
        <p:blipFill>
          <a:blip r:embed="rId2"/>
          <a:stretch>
            <a:fillRect/>
          </a:stretch>
        </p:blipFill>
        <p:spPr>
          <a:xfrm>
            <a:off x="10635065" y="10742456"/>
            <a:ext cx="10883901" cy="2654301"/>
          </a:xfrm>
          <a:prstGeom prst="rect">
            <a:avLst/>
          </a:prstGeom>
          <a:ln w="12700">
            <a:miter lim="400000"/>
          </a:ln>
        </p:spPr>
      </p:pic>
      <p:pic>
        <p:nvPicPr>
          <p:cNvPr id="845" name="Image" descr="Image"/>
          <p:cNvPicPr>
            <a:picLocks noChangeAspect="1"/>
          </p:cNvPicPr>
          <p:nvPr/>
        </p:nvPicPr>
        <p:blipFill>
          <a:blip r:embed="rId3"/>
          <a:stretch>
            <a:fillRect/>
          </a:stretch>
        </p:blipFill>
        <p:spPr>
          <a:xfrm>
            <a:off x="1753245" y="6534051"/>
            <a:ext cx="15621001" cy="4343401"/>
          </a:xfrm>
          <a:prstGeom prst="rect">
            <a:avLst/>
          </a:prstGeom>
          <a:ln w="12700">
            <a:miter lim="400000"/>
          </a:ln>
        </p:spPr>
      </p:pic>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 name="Use Mutation Analysis While Writing Tests"/>
          <p:cNvSpPr txBox="1">
            <a:spLocks noGrp="1"/>
          </p:cNvSpPr>
          <p:nvPr>
            <p:ph type="title"/>
          </p:nvPr>
        </p:nvSpPr>
        <p:spPr>
          <a:prstGeom prst="rect">
            <a:avLst/>
          </a:prstGeom>
        </p:spPr>
        <p:txBody>
          <a:bodyPr/>
          <a:lstStyle/>
          <a:p>
            <a:r>
              <a:t>Use Mutation Analysis While Writing Tests</a:t>
            </a:r>
          </a:p>
        </p:txBody>
      </p:sp>
      <p:sp>
        <p:nvSpPr>
          <p:cNvPr id="848" name="When you feel “done” writing tests, run a mutation analysis…"/>
          <p:cNvSpPr txBox="1">
            <a:spLocks noGrp="1"/>
          </p:cNvSpPr>
          <p:nvPr>
            <p:ph type="body" idx="1"/>
          </p:nvPr>
        </p:nvSpPr>
        <p:spPr>
          <a:prstGeom prst="rect">
            <a:avLst/>
          </a:prstGeom>
        </p:spPr>
        <p:txBody>
          <a:bodyPr/>
          <a:lstStyle/>
          <a:p>
            <a:r>
              <a:t>When you feel “done” writing tests, run a mutation analysis</a:t>
            </a:r>
          </a:p>
          <a:p>
            <a:r>
              <a:t>Inspect undetected mutants, and try to strengthen tests to detect those mutants</a:t>
            </a:r>
          </a:p>
        </p:txBody>
      </p:sp>
      <p:sp>
        <p:nvSpPr>
          <p:cNvPr id="84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35</a:t>
            </a:fld>
            <a:endParaRPr/>
          </a:p>
        </p:txBody>
      </p:sp>
      <p:pic>
        <p:nvPicPr>
          <p:cNvPr id="850" name="Image" descr="Image"/>
          <p:cNvPicPr>
            <a:picLocks noChangeAspect="1"/>
          </p:cNvPicPr>
          <p:nvPr/>
        </p:nvPicPr>
        <p:blipFill>
          <a:blip r:embed="rId3"/>
          <a:stretch>
            <a:fillRect/>
          </a:stretch>
        </p:blipFill>
        <p:spPr>
          <a:xfrm>
            <a:off x="5283199" y="7253509"/>
            <a:ext cx="13817601" cy="4610101"/>
          </a:xfrm>
          <a:prstGeom prst="rect">
            <a:avLst/>
          </a:prstGeom>
          <a:ln w="25400">
            <a:solidFill>
              <a:schemeClr val="accent1"/>
            </a:solidFill>
            <a:miter/>
          </a:ln>
        </p:spPr>
      </p:pic>
      <p:sp>
        <p:nvSpPr>
          <p:cNvPr id="851" name="Detailed mutation report for “overlaps” method - two mutants were not detected!"/>
          <p:cNvSpPr txBox="1"/>
          <p:nvPr/>
        </p:nvSpPr>
        <p:spPr>
          <a:xfrm>
            <a:off x="4894129" y="12015679"/>
            <a:ext cx="15457310"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Detailed mutation report for “overlaps” method - two mutants were not detected!</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Undetected Mutants May Not Be Bugs"/>
          <p:cNvSpPr txBox="1">
            <a:spLocks noGrp="1"/>
          </p:cNvSpPr>
          <p:nvPr>
            <p:ph type="title"/>
          </p:nvPr>
        </p:nvSpPr>
        <p:spPr>
          <a:prstGeom prst="rect">
            <a:avLst/>
          </a:prstGeom>
        </p:spPr>
        <p:txBody>
          <a:bodyPr/>
          <a:lstStyle/>
          <a:p>
            <a:r>
              <a:t>Undetected Mutants May Not Be Bugs</a:t>
            </a:r>
          </a:p>
        </p:txBody>
      </p:sp>
      <p:sp>
        <p:nvSpPr>
          <p:cNvPr id="854" name="Unfortunately, we can not automatically tell if an undetected mutant is a bug or not"/>
          <p:cNvSpPr txBox="1">
            <a:spLocks noGrp="1"/>
          </p:cNvSpPr>
          <p:nvPr>
            <p:ph type="body" sz="quarter" idx="1"/>
          </p:nvPr>
        </p:nvSpPr>
        <p:spPr>
          <a:xfrm>
            <a:off x="1676400" y="3000319"/>
            <a:ext cx="15774692" cy="2214221"/>
          </a:xfrm>
          <a:prstGeom prst="rect">
            <a:avLst/>
          </a:prstGeom>
        </p:spPr>
        <p:txBody>
          <a:bodyPr/>
          <a:lstStyle/>
          <a:p>
            <a:r>
              <a:t>Unfortunately, we can not automatically tell if an undetected mutant is a bug or not</a:t>
            </a:r>
          </a:p>
        </p:txBody>
      </p:sp>
      <p:sp>
        <p:nvSpPr>
          <p:cNvPr id="85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36</a:t>
            </a:fld>
            <a:endParaRPr/>
          </a:p>
        </p:txBody>
      </p:sp>
      <p:sp>
        <p:nvSpPr>
          <p:cNvPr id="856" name="This mutant is equivalent to the original program: Even without this check for undefined, an error is still thrown when the undefined layer is dereferenced on the following line"/>
          <p:cNvSpPr txBox="1"/>
          <p:nvPr/>
        </p:nvSpPr>
        <p:spPr>
          <a:xfrm>
            <a:off x="1061922" y="9016847"/>
            <a:ext cx="10273461" cy="154659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sz="3000"/>
            </a:pPr>
            <a:r>
              <a:rPr dirty="0"/>
              <a:t>This mutant is </a:t>
            </a:r>
            <a:r>
              <a:rPr i="1" dirty="0"/>
              <a:t>equivalent</a:t>
            </a:r>
            <a:r>
              <a:rPr dirty="0"/>
              <a:t> to the original program: Even without this check for undefined, an error is still thrown when the undefined layer is dereferenced on the following line</a:t>
            </a:r>
          </a:p>
        </p:txBody>
      </p:sp>
      <p:pic>
        <p:nvPicPr>
          <p:cNvPr id="857" name="Image" descr="Image"/>
          <p:cNvPicPr>
            <a:picLocks noChangeAspect="1"/>
          </p:cNvPicPr>
          <p:nvPr/>
        </p:nvPicPr>
        <p:blipFill>
          <a:blip r:embed="rId3"/>
          <a:stretch>
            <a:fillRect/>
          </a:stretch>
        </p:blipFill>
        <p:spPr>
          <a:xfrm>
            <a:off x="1048802" y="5363093"/>
            <a:ext cx="10299701" cy="3505201"/>
          </a:xfrm>
          <a:prstGeom prst="rect">
            <a:avLst/>
          </a:prstGeom>
          <a:ln w="25400">
            <a:solidFill>
              <a:schemeClr val="accent1"/>
            </a:solidFill>
            <a:miter/>
          </a:ln>
        </p:spPr>
      </p:pic>
      <p:pic>
        <p:nvPicPr>
          <p:cNvPr id="858" name="Image" descr="Image"/>
          <p:cNvPicPr>
            <a:picLocks noChangeAspect="1"/>
          </p:cNvPicPr>
          <p:nvPr/>
        </p:nvPicPr>
        <p:blipFill>
          <a:blip r:embed="rId4"/>
          <a:stretch>
            <a:fillRect/>
          </a:stretch>
        </p:blipFill>
        <p:spPr>
          <a:xfrm>
            <a:off x="13520268" y="5369443"/>
            <a:ext cx="10325101" cy="3492501"/>
          </a:xfrm>
          <a:prstGeom prst="rect">
            <a:avLst/>
          </a:prstGeom>
          <a:ln w="25400">
            <a:solidFill>
              <a:schemeClr val="accent1"/>
            </a:solidFill>
            <a:miter/>
          </a:ln>
        </p:spPr>
      </p:pic>
      <p:sp>
        <p:nvSpPr>
          <p:cNvPr id="859" name="This mutant is equivalent to the original program: Even though the error message changed, the specification doesn’t indicate what error message should be thrown."/>
          <p:cNvSpPr txBox="1"/>
          <p:nvPr/>
        </p:nvSpPr>
        <p:spPr>
          <a:xfrm>
            <a:off x="13546088" y="9016847"/>
            <a:ext cx="10273461" cy="154659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sz="3000"/>
            </a:pPr>
            <a:r>
              <a:rPr dirty="0"/>
              <a:t>This mutant is </a:t>
            </a:r>
            <a:r>
              <a:rPr i="1" dirty="0"/>
              <a:t>equivalent</a:t>
            </a:r>
            <a:r>
              <a:rPr dirty="0"/>
              <a:t> to the original program: Even though the error message changed, the specification doesn’t indicate what error message should be thrown.</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Mutants are a Valid Substitute for Real Faults"/>
          <p:cNvSpPr txBox="1">
            <a:spLocks noGrp="1"/>
          </p:cNvSpPr>
          <p:nvPr>
            <p:ph type="title"/>
          </p:nvPr>
        </p:nvSpPr>
        <p:spPr>
          <a:prstGeom prst="rect">
            <a:avLst/>
          </a:prstGeom>
        </p:spPr>
        <p:txBody>
          <a:bodyPr/>
          <a:lstStyle/>
          <a:p>
            <a:r>
              <a:t>Mutants are a Valid Substitute for Real Faults</a:t>
            </a:r>
          </a:p>
        </p:txBody>
      </p:sp>
      <p:sp>
        <p:nvSpPr>
          <p:cNvPr id="862" name="Researchers have studied the question of whether a test suite that finds more mutants also finds more real faults…"/>
          <p:cNvSpPr txBox="1">
            <a:spLocks noGrp="1"/>
          </p:cNvSpPr>
          <p:nvPr>
            <p:ph type="body" sz="half" idx="1"/>
          </p:nvPr>
        </p:nvSpPr>
        <p:spPr>
          <a:xfrm>
            <a:off x="1676400" y="3025731"/>
            <a:ext cx="13482664" cy="8677265"/>
          </a:xfrm>
          <a:prstGeom prst="rect">
            <a:avLst/>
          </a:prstGeom>
        </p:spPr>
        <p:txBody>
          <a:bodyPr/>
          <a:lstStyle/>
          <a:p>
            <a:r>
              <a:rPr lang="en-US" dirty="0"/>
              <a:t>Do mutants really represent real bugs?</a:t>
            </a:r>
          </a:p>
          <a:p>
            <a:r>
              <a:rPr dirty="0"/>
              <a:t>Researchers have studied the question of whether a test suite that finds more mutants also finds more real faults</a:t>
            </a:r>
          </a:p>
          <a:p>
            <a:r>
              <a:rPr dirty="0"/>
              <a:t>Conclusion: For the 357 real faults studied, yes</a:t>
            </a:r>
          </a:p>
          <a:p>
            <a:r>
              <a:rPr dirty="0"/>
              <a:t>This work has been replicated in many other contexts, including with real faults from student code</a:t>
            </a:r>
          </a:p>
        </p:txBody>
      </p:sp>
      <p:sp>
        <p:nvSpPr>
          <p:cNvPr id="8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37</a:t>
            </a:fld>
            <a:endParaRPr/>
          </a:p>
        </p:txBody>
      </p:sp>
      <p:grpSp>
        <p:nvGrpSpPr>
          <p:cNvPr id="866" name="Image"/>
          <p:cNvGrpSpPr/>
          <p:nvPr/>
        </p:nvGrpSpPr>
        <p:grpSpPr>
          <a:xfrm>
            <a:off x="15316035" y="3186997"/>
            <a:ext cx="7427032" cy="9847503"/>
            <a:chOff x="0" y="0"/>
            <a:chExt cx="7427031" cy="9847501"/>
          </a:xfrm>
        </p:grpSpPr>
        <p:pic>
          <p:nvPicPr>
            <p:cNvPr id="865" name="Image" descr="Image"/>
            <p:cNvPicPr>
              <a:picLocks noChangeAspect="1"/>
            </p:cNvPicPr>
            <p:nvPr/>
          </p:nvPicPr>
          <p:blipFill>
            <a:blip r:embed="rId3"/>
            <a:stretch>
              <a:fillRect/>
            </a:stretch>
          </p:blipFill>
          <p:spPr>
            <a:xfrm>
              <a:off x="139700" y="139700"/>
              <a:ext cx="7147632" cy="9568102"/>
            </a:xfrm>
            <a:prstGeom prst="rect">
              <a:avLst/>
            </a:prstGeom>
            <a:ln>
              <a:noFill/>
            </a:ln>
            <a:effectLst/>
          </p:spPr>
        </p:pic>
        <p:pic>
          <p:nvPicPr>
            <p:cNvPr id="864" name="Image" descr="Image"/>
            <p:cNvPicPr>
              <a:picLocks/>
            </p:cNvPicPr>
            <p:nvPr/>
          </p:nvPicPr>
          <p:blipFill>
            <a:blip r:embed="rId4"/>
            <a:stretch>
              <a:fillRect/>
            </a:stretch>
          </p:blipFill>
          <p:spPr>
            <a:xfrm>
              <a:off x="0" y="0"/>
              <a:ext cx="7427032" cy="9847502"/>
            </a:xfrm>
            <a:prstGeom prst="rect">
              <a:avLst/>
            </a:prstGeom>
            <a:effectLst/>
          </p:spPr>
        </p:pic>
      </p:gr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 name="Activity: strengthening a test suite"/>
          <p:cNvSpPr txBox="1">
            <a:spLocks noGrp="1"/>
          </p:cNvSpPr>
          <p:nvPr>
            <p:ph type="title"/>
          </p:nvPr>
        </p:nvSpPr>
        <p:spPr>
          <a:prstGeom prst="rect">
            <a:avLst/>
          </a:prstGeom>
        </p:spPr>
        <p:txBody>
          <a:bodyPr/>
          <a:lstStyle/>
          <a:p>
            <a:r>
              <a:t>Activity: strengthening a test suite</a:t>
            </a:r>
          </a:p>
        </p:txBody>
      </p:sp>
      <p:sp>
        <p:nvSpPr>
          <p:cNvPr id="869" name="Double-click to edit"/>
          <p:cNvSpPr txBox="1">
            <a:spLocks noGrp="1"/>
          </p:cNvSpPr>
          <p:nvPr>
            <p:ph type="body" idx="1"/>
          </p:nvPr>
        </p:nvSpPr>
        <p:spPr>
          <a:prstGeom prst="rect">
            <a:avLst/>
          </a:prstGeom>
        </p:spPr>
        <p:txBody>
          <a:bodyPr/>
          <a:lstStyle/>
          <a:p>
            <a:r>
              <a:rPr lang="en-US" dirty="0"/>
              <a:t>Enhance the test suite of the transcript server to improve line coverage and mutation coverage</a:t>
            </a:r>
          </a:p>
          <a:p>
            <a:r>
              <a:rPr lang="en-US" dirty="0"/>
              <a:t>Download on Module 11 webpage</a:t>
            </a:r>
            <a:endParaRPr dirty="0"/>
          </a:p>
        </p:txBody>
      </p:sp>
      <p:sp>
        <p:nvSpPr>
          <p:cNvPr id="87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38</a:t>
            </a:fld>
            <a:endParaRPr/>
          </a:p>
        </p:txBody>
      </p:sp>
    </p:spTree>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2" name="Title 1"/>
          <p:cNvSpPr txBox="1">
            <a:spLocks noGrp="1"/>
          </p:cNvSpPr>
          <p:nvPr>
            <p:ph type="title"/>
          </p:nvPr>
        </p:nvSpPr>
        <p:spPr>
          <a:xfrm>
            <a:off x="1676400" y="36510"/>
            <a:ext cx="21031200" cy="2651126"/>
          </a:xfrm>
          <a:prstGeom prst="rect">
            <a:avLst/>
          </a:prstGeom>
        </p:spPr>
        <p:txBody>
          <a:bodyPr/>
          <a:lstStyle/>
          <a:p>
            <a:r>
              <a:t>Review</a:t>
            </a:r>
          </a:p>
        </p:txBody>
      </p:sp>
      <p:sp>
        <p:nvSpPr>
          <p:cNvPr id="873" name="Text Placeholder 2"/>
          <p:cNvSpPr txBox="1">
            <a:spLocks noGrp="1"/>
          </p:cNvSpPr>
          <p:nvPr>
            <p:ph type="body" idx="1"/>
          </p:nvPr>
        </p:nvSpPr>
        <p:spPr>
          <a:xfrm>
            <a:off x="1676400" y="3000320"/>
            <a:ext cx="15774690" cy="8702676"/>
          </a:xfrm>
          <a:prstGeom prst="rect">
            <a:avLst/>
          </a:prstGeom>
        </p:spPr>
        <p:txBody>
          <a:bodyPr/>
          <a:lstStyle/>
          <a:p>
            <a:r>
              <a:t>Now that you've studied this lesson, you should be able to:</a:t>
            </a:r>
          </a:p>
          <a:p>
            <a:pPr marL="914400" lvl="1" indent="-457200">
              <a:spcBef>
                <a:spcPts val="1000"/>
              </a:spcBef>
              <a:defRPr sz="4800"/>
            </a:pPr>
            <a:r>
              <a:t>Explain some properties of good tests.</a:t>
            </a:r>
          </a:p>
          <a:p>
            <a:pPr marL="914400" lvl="1" indent="-457200">
              <a:spcBef>
                <a:spcPts val="1000"/>
              </a:spcBef>
              <a:defRPr sz="4800"/>
            </a:pPr>
            <a:r>
              <a:t>Explain different things a test suite might accomplish, and sketch how one might judge how well a test suite accomplishes those goals</a:t>
            </a:r>
          </a:p>
        </p:txBody>
      </p:sp>
      <p:sp>
        <p:nvSpPr>
          <p:cNvPr id="874"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1095390"/>
          </a:lstStyle>
          <a:p>
            <a:fld id="{86CB4B4D-7CA3-9044-876B-883B54F8677D}" type="slidenum">
              <a:t>39</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Title 1"/>
          <p:cNvSpPr txBox="1">
            <a:spLocks noGrp="1"/>
          </p:cNvSpPr>
          <p:nvPr>
            <p:ph type="title"/>
          </p:nvPr>
        </p:nvSpPr>
        <p:spPr>
          <a:xfrm>
            <a:off x="1676400" y="36510"/>
            <a:ext cx="21031200" cy="2651126"/>
          </a:xfrm>
          <a:prstGeom prst="rect">
            <a:avLst/>
          </a:prstGeom>
        </p:spPr>
        <p:txBody>
          <a:bodyPr/>
          <a:lstStyle/>
          <a:p>
            <a:r>
              <a:t>Good Tests are Hermetic</a:t>
            </a:r>
          </a:p>
        </p:txBody>
      </p:sp>
      <p:sp>
        <p:nvSpPr>
          <p:cNvPr id="281" name="Content Placeholder 2"/>
          <p:cNvSpPr txBox="1">
            <a:spLocks noGrp="1"/>
          </p:cNvSpPr>
          <p:nvPr>
            <p:ph type="body" idx="1"/>
          </p:nvPr>
        </p:nvSpPr>
        <p:spPr>
          <a:xfrm>
            <a:off x="1676400" y="3000320"/>
            <a:ext cx="15774690" cy="8702676"/>
          </a:xfrm>
          <a:prstGeom prst="rect">
            <a:avLst/>
          </a:prstGeom>
        </p:spPr>
        <p:txBody>
          <a:bodyPr/>
          <a:lstStyle/>
          <a:p>
            <a:r>
              <a:t>Contain all information necessary to set up, execute, and tear down environment</a:t>
            </a:r>
          </a:p>
          <a:p>
            <a:r>
              <a:t>Leaves no trace of its execution</a:t>
            </a:r>
          </a:p>
          <a:p>
            <a:r>
              <a:t>Important to reduce </a:t>
            </a:r>
            <a:r>
              <a:rPr i="1"/>
              <a:t>flakiness</a:t>
            </a:r>
            <a:r>
              <a:t> - test failures </a:t>
            </a:r>
          </a:p>
        </p:txBody>
      </p:sp>
      <p:sp>
        <p:nvSpPr>
          <p:cNvPr id="282"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sp>
        <p:nvSpPr>
          <p:cNvPr id="283" name="“Software Engineering at Google: Lessons Learned from Programming Over Time,” Wright, Winters and Manshreck, 2020 (O’Reilly)"/>
          <p:cNvSpPr txBox="1"/>
          <p:nvPr/>
        </p:nvSpPr>
        <p:spPr>
          <a:xfrm>
            <a:off x="3217519" y="12821742"/>
            <a:ext cx="17948962" cy="51216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24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
        <p:nvSpPr>
          <p:cNvPr id="284" name="describe('Create student', () =&gt; {…"/>
          <p:cNvSpPr txBox="1"/>
          <p:nvPr/>
        </p:nvSpPr>
        <p:spPr>
          <a:xfrm>
            <a:off x="4793059" y="7818341"/>
            <a:ext cx="14807407" cy="3057526"/>
          </a:xfrm>
          <a:prstGeom prst="rect">
            <a:avLst/>
          </a:prstGeom>
          <a:ln>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p>
            <a:pPr defTabSz="914400">
              <a:defRPr sz="3200" b="1">
                <a:solidFill>
                  <a:srgbClr val="018001"/>
                </a:solidFill>
                <a:latin typeface="Courier"/>
                <a:ea typeface="Courier"/>
                <a:cs typeface="Courier"/>
                <a:sym typeface="Courier"/>
              </a:defRPr>
            </a:pPr>
            <a:r>
              <a:rPr i="1">
                <a:solidFill>
                  <a:srgbClr val="66187A"/>
                </a:solidFill>
              </a:rPr>
              <a:t>describe</a:t>
            </a:r>
            <a:r>
              <a:rPr b="0">
                <a:solidFill>
                  <a:srgbClr val="000000"/>
                </a:solidFill>
              </a:rPr>
              <a:t>(</a:t>
            </a:r>
            <a:r>
              <a:t>'Create student'</a:t>
            </a:r>
            <a:r>
              <a:rPr b="0">
                <a:solidFill>
                  <a:srgbClr val="000000"/>
                </a:solidFill>
              </a:rPr>
              <a:t>, () =&gt; {</a:t>
            </a:r>
          </a:p>
          <a:p>
            <a:pPr defTabSz="914400">
              <a:defRPr sz="3200" b="1">
                <a:solidFill>
                  <a:srgbClr val="018001"/>
                </a:solidFill>
                <a:latin typeface="Courier"/>
                <a:ea typeface="Courier"/>
                <a:cs typeface="Courier"/>
                <a:sym typeface="Courier"/>
              </a:defRPr>
            </a:pPr>
            <a:r>
              <a:rPr b="0">
                <a:solidFill>
                  <a:srgbClr val="000000"/>
                </a:solidFill>
              </a:rPr>
              <a:t>  </a:t>
            </a:r>
            <a:r>
              <a:rPr i="1">
                <a:solidFill>
                  <a:srgbClr val="66187A"/>
                </a:solidFill>
              </a:rPr>
              <a:t>it</a:t>
            </a:r>
            <a:r>
              <a:rPr b="0">
                <a:solidFill>
                  <a:srgbClr val="000000"/>
                </a:solidFill>
              </a:rPr>
              <a:t>(</a:t>
            </a:r>
            <a:r>
              <a:t>'should return an ID'</a:t>
            </a:r>
            <a:r>
              <a:rPr b="0">
                <a:solidFill>
                  <a:srgbClr val="000000"/>
                </a:solidFill>
              </a:rPr>
              <a:t>, </a:t>
            </a:r>
            <a:r>
              <a:rPr>
                <a:solidFill>
                  <a:srgbClr val="011480"/>
                </a:solidFill>
              </a:rPr>
              <a:t>async </a:t>
            </a:r>
            <a:r>
              <a:rPr b="0">
                <a:solidFill>
                  <a:srgbClr val="000000"/>
                </a:solidFill>
              </a:rPr>
              <a:t>() =&gt; {</a:t>
            </a:r>
          </a:p>
          <a:p>
            <a:pPr defTabSz="914400">
              <a:defRPr sz="3200">
                <a:latin typeface="Courier"/>
                <a:ea typeface="Courier"/>
                <a:cs typeface="Courier"/>
                <a:sym typeface="Courier"/>
              </a:defRPr>
            </a:pPr>
            <a:r>
              <a:t>    </a:t>
            </a:r>
            <a:r>
              <a:rPr b="1">
                <a:solidFill>
                  <a:srgbClr val="011480"/>
                </a:solidFill>
              </a:rPr>
              <a:t>const </a:t>
            </a:r>
            <a:r>
              <a:rPr>
                <a:solidFill>
                  <a:srgbClr val="458383"/>
                </a:solidFill>
              </a:rPr>
              <a:t>createdStudent </a:t>
            </a:r>
            <a:r>
              <a:t>= </a:t>
            </a:r>
            <a:r>
              <a:rPr b="1">
                <a:solidFill>
                  <a:srgbClr val="011480"/>
                </a:solidFill>
              </a:rPr>
              <a:t>await </a:t>
            </a:r>
            <a:r>
              <a:t>client.</a:t>
            </a:r>
            <a:r>
              <a:rPr i="1"/>
              <a:t>addStudent</a:t>
            </a:r>
            <a:r>
              <a:t>(</a:t>
            </a:r>
            <a:r>
              <a:rPr b="1">
                <a:solidFill>
                  <a:srgbClr val="018001"/>
                </a:solidFill>
              </a:rPr>
              <a:t>'Avery'</a:t>
            </a:r>
            <a:r>
              <a:t>);</a:t>
            </a:r>
          </a:p>
          <a:p>
            <a:pPr defTabSz="914400">
              <a:defRPr sz="3200">
                <a:solidFill>
                  <a:srgbClr val="7A7A43"/>
                </a:solidFill>
                <a:latin typeface="Courier"/>
                <a:ea typeface="Courier"/>
                <a:cs typeface="Courier"/>
                <a:sym typeface="Courier"/>
              </a:defRPr>
            </a:pPr>
            <a:r>
              <a:rPr>
                <a:solidFill>
                  <a:srgbClr val="000000"/>
                </a:solidFill>
              </a:rPr>
              <a:t>    </a:t>
            </a:r>
            <a:r>
              <a:rPr b="1" i="1">
                <a:solidFill>
                  <a:srgbClr val="66187A"/>
                </a:solidFill>
              </a:rPr>
              <a:t>expect</a:t>
            </a:r>
            <a:r>
              <a:rPr>
                <a:solidFill>
                  <a:srgbClr val="000000"/>
                </a:solidFill>
              </a:rPr>
              <a:t>(</a:t>
            </a:r>
            <a:r>
              <a:rPr>
                <a:solidFill>
                  <a:srgbClr val="458383"/>
                </a:solidFill>
              </a:rPr>
              <a:t>createdStudent</a:t>
            </a:r>
            <a:r>
              <a:rPr>
                <a:solidFill>
                  <a:srgbClr val="000000"/>
                </a:solidFill>
              </a:rPr>
              <a:t>.</a:t>
            </a:r>
            <a:r>
              <a:rPr b="1">
                <a:solidFill>
                  <a:srgbClr val="66187A"/>
                </a:solidFill>
              </a:rPr>
              <a:t>studentID</a:t>
            </a:r>
            <a:r>
              <a:rPr>
                <a:solidFill>
                  <a:srgbClr val="000000"/>
                </a:solidFill>
              </a:rPr>
              <a:t>).</a:t>
            </a:r>
            <a:r>
              <a:t>toBeGreaterThan</a:t>
            </a:r>
            <a:r>
              <a:rPr>
                <a:solidFill>
                  <a:srgbClr val="000000"/>
                </a:solidFill>
              </a:rPr>
              <a:t>(</a:t>
            </a:r>
            <a:r>
              <a:rPr>
                <a:solidFill>
                  <a:srgbClr val="0432FF"/>
                </a:solidFill>
              </a:rPr>
              <a:t>4</a:t>
            </a:r>
            <a:r>
              <a:rPr>
                <a:solidFill>
                  <a:srgbClr val="000000"/>
                </a:solidFill>
              </a:rPr>
              <a:t>);</a:t>
            </a:r>
          </a:p>
          <a:p>
            <a:pPr defTabSz="914400">
              <a:defRPr sz="3200">
                <a:latin typeface="Courier"/>
                <a:ea typeface="Courier"/>
                <a:cs typeface="Courier"/>
                <a:sym typeface="Courier"/>
              </a:defRPr>
            </a:pPr>
            <a:r>
              <a:t>  });</a:t>
            </a:r>
          </a:p>
          <a:p>
            <a:pPr defTabSz="914400">
              <a:defRPr sz="3200">
                <a:latin typeface="Courier"/>
                <a:ea typeface="Courier"/>
                <a:cs typeface="Courier"/>
                <a:sym typeface="Courier"/>
              </a:defRPr>
            </a:pPr>
            <a:r>
              <a:t>})</a:t>
            </a:r>
          </a:p>
        </p:txBody>
      </p:sp>
      <p:sp>
        <p:nvSpPr>
          <p:cNvPr id="285" name="This test is not hermetic: assumes starting ID of 4, leaves an extra Avery in the application"/>
          <p:cNvSpPr txBox="1"/>
          <p:nvPr/>
        </p:nvSpPr>
        <p:spPr>
          <a:xfrm>
            <a:off x="5771381" y="10981656"/>
            <a:ext cx="13193035" cy="61555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sz="2200" i="1"/>
            </a:lvl1pPr>
          </a:lstStyle>
          <a:p>
            <a:pPr algn="ctr"/>
            <a:r>
              <a:rPr sz="2800" dirty="0"/>
              <a:t>This test is not hermetic: assumes starting ID of 4, leaves an extra Avery in the application</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Good Tests Aren’t Flaky"/>
          <p:cNvSpPr txBox="1">
            <a:spLocks noGrp="1"/>
          </p:cNvSpPr>
          <p:nvPr>
            <p:ph type="title"/>
          </p:nvPr>
        </p:nvSpPr>
        <p:spPr>
          <a:prstGeom prst="rect">
            <a:avLst/>
          </a:prstGeom>
        </p:spPr>
        <p:txBody>
          <a:bodyPr/>
          <a:lstStyle/>
          <a:p>
            <a:r>
              <a:t>Good Tests Aren’t </a:t>
            </a:r>
            <a:r>
              <a:rPr i="1"/>
              <a:t>Flaky</a:t>
            </a:r>
          </a:p>
        </p:txBody>
      </p:sp>
      <p:sp>
        <p:nvSpPr>
          <p:cNvPr id="290" name="Flaky test failures are false alarms…"/>
          <p:cNvSpPr txBox="1">
            <a:spLocks noGrp="1"/>
          </p:cNvSpPr>
          <p:nvPr>
            <p:ph type="body" sz="half" idx="1"/>
          </p:nvPr>
        </p:nvSpPr>
        <p:spPr>
          <a:xfrm>
            <a:off x="1676399" y="3000319"/>
            <a:ext cx="12222124" cy="8702677"/>
          </a:xfrm>
          <a:prstGeom prst="rect">
            <a:avLst/>
          </a:prstGeom>
        </p:spPr>
        <p:txBody>
          <a:bodyPr/>
          <a:lstStyle/>
          <a:p>
            <a:r>
              <a:rPr dirty="0"/>
              <a:t>Flaky test failures are false alarms</a:t>
            </a:r>
          </a:p>
          <a:p>
            <a:r>
              <a:rPr dirty="0"/>
              <a:t>Tests that are </a:t>
            </a:r>
            <a:r>
              <a:rPr i="1" dirty="0"/>
              <a:t>hermetic</a:t>
            </a:r>
            <a:r>
              <a:rPr dirty="0"/>
              <a:t> defend against “test order dependency” - failures due to tests running in </a:t>
            </a:r>
            <a:r>
              <a:rPr lang="en-US" dirty="0"/>
              <a:t>specific </a:t>
            </a:r>
            <a:r>
              <a:rPr dirty="0"/>
              <a:t>order</a:t>
            </a:r>
          </a:p>
          <a:p>
            <a:r>
              <a:rPr dirty="0"/>
              <a:t>Most common cause of </a:t>
            </a:r>
            <a:r>
              <a:rPr i="1" dirty="0"/>
              <a:t>flaky</a:t>
            </a:r>
            <a:r>
              <a:rPr dirty="0"/>
              <a:t> test failures: “async wait” - tests that expect some asynchronous action to occur within a timeout</a:t>
            </a:r>
          </a:p>
          <a:p>
            <a:r>
              <a:rPr dirty="0"/>
              <a:t>Good tests avoid relying on timing</a:t>
            </a:r>
          </a:p>
        </p:txBody>
      </p:sp>
      <p:sp>
        <p:nvSpPr>
          <p:cNvPr id="29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sp>
        <p:nvSpPr>
          <p:cNvPr id="292" name="[Luo et al, FSE 2014 “An empirical analysis of flaky tests”]"/>
          <p:cNvSpPr txBox="1"/>
          <p:nvPr/>
        </p:nvSpPr>
        <p:spPr>
          <a:xfrm>
            <a:off x="13936457" y="12319179"/>
            <a:ext cx="10016872" cy="62230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defTabSz="825500">
              <a:spcBef>
                <a:spcPts val="3400"/>
              </a:spcBef>
              <a:defRPr sz="3000">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293" name="2D Pie Chart"/>
          <p:cNvGraphicFramePr/>
          <p:nvPr/>
        </p:nvGraphicFramePr>
        <p:xfrm>
          <a:off x="12929061" y="1766351"/>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Title 1"/>
          <p:cNvSpPr txBox="1">
            <a:spLocks noGrp="1"/>
          </p:cNvSpPr>
          <p:nvPr>
            <p:ph type="title"/>
          </p:nvPr>
        </p:nvSpPr>
        <p:spPr>
          <a:xfrm>
            <a:off x="1676400" y="36510"/>
            <a:ext cx="21031200" cy="2651126"/>
          </a:xfrm>
          <a:prstGeom prst="rect">
            <a:avLst/>
          </a:prstGeom>
        </p:spPr>
        <p:txBody>
          <a:bodyPr/>
          <a:lstStyle/>
          <a:p>
            <a:r>
              <a:t>Good Tests Aren’t </a:t>
            </a:r>
            <a:r>
              <a:rPr i="1"/>
              <a:t>Brittle</a:t>
            </a:r>
          </a:p>
        </p:txBody>
      </p:sp>
      <p:sp>
        <p:nvSpPr>
          <p:cNvPr id="296" name="Content Placeholder 2"/>
          <p:cNvSpPr txBox="1">
            <a:spLocks noGrp="1"/>
          </p:cNvSpPr>
          <p:nvPr>
            <p:ph type="body" idx="1"/>
          </p:nvPr>
        </p:nvSpPr>
        <p:spPr>
          <a:xfrm>
            <a:off x="1676400" y="3000320"/>
            <a:ext cx="15774690" cy="8702676"/>
          </a:xfrm>
          <a:prstGeom prst="rect">
            <a:avLst/>
          </a:prstGeom>
        </p:spPr>
        <p:txBody>
          <a:bodyPr/>
          <a:lstStyle/>
          <a:p>
            <a:r>
              <a:rPr dirty="0"/>
              <a:t>Brittle tests make </a:t>
            </a:r>
            <a:r>
              <a:rPr dirty="0">
                <a:solidFill>
                  <a:srgbClr val="FF0000"/>
                </a:solidFill>
              </a:rPr>
              <a:t>invalid assumptions</a:t>
            </a:r>
            <a:r>
              <a:rPr dirty="0"/>
              <a:t> about the specification</a:t>
            </a:r>
          </a:p>
          <a:p>
            <a:r>
              <a:rPr dirty="0"/>
              <a:t>Specifications often leave room for undefined behaviors: details that are subject to change</a:t>
            </a:r>
          </a:p>
          <a:p>
            <a:r>
              <a:rPr dirty="0"/>
              <a:t>Brittle tests will fail unexpected</a:t>
            </a:r>
            <a:r>
              <a:rPr lang="en-US" dirty="0"/>
              <a:t>ly</a:t>
            </a:r>
            <a:r>
              <a:rPr dirty="0"/>
              <a:t> if that undefined behavior changes</a:t>
            </a:r>
          </a:p>
          <a:p>
            <a:r>
              <a:rPr dirty="0"/>
              <a:t>Example: Asserting that a specific error message is thrown (IP1)</a:t>
            </a:r>
          </a:p>
        </p:txBody>
      </p:sp>
      <p:sp>
        <p:nvSpPr>
          <p:cNvPr id="297"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sp>
        <p:nvSpPr>
          <p:cNvPr id="298" name="it('Throws an error if there is no layer called &quot;objects&quot;', async () =&gt; {…"/>
          <p:cNvSpPr txBox="1"/>
          <p:nvPr/>
        </p:nvSpPr>
        <p:spPr>
          <a:xfrm>
            <a:off x="2784985" y="10377855"/>
            <a:ext cx="13557519" cy="2033906"/>
          </a:xfrm>
          <a:prstGeom prst="rect">
            <a:avLst/>
          </a:prstGeom>
          <a:ln>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defTabSz="914400">
              <a:defRPr sz="2400">
                <a:solidFill>
                  <a:srgbClr val="00733B"/>
                </a:solidFill>
                <a:latin typeface="Courier"/>
                <a:ea typeface="Courier"/>
                <a:cs typeface="Courier"/>
                <a:sym typeface="Courier"/>
              </a:defRPr>
            </a:pPr>
            <a:r>
              <a:rPr i="1">
                <a:solidFill>
                  <a:srgbClr val="272727"/>
                </a:solidFill>
              </a:rPr>
              <a:t>it</a:t>
            </a:r>
            <a:r>
              <a:rPr>
                <a:solidFill>
                  <a:srgbClr val="272727"/>
                </a:solidFill>
              </a:rPr>
              <a:t>(</a:t>
            </a:r>
            <a:r>
              <a:t>'Throws an error if there is no layer called "objects"'</a:t>
            </a:r>
            <a:r>
              <a:rPr>
                <a:solidFill>
                  <a:srgbClr val="272727"/>
                </a:solidFill>
              </a:rPr>
              <a:t>, </a:t>
            </a:r>
            <a:r>
              <a:rPr>
                <a:solidFill>
                  <a:srgbClr val="011480"/>
                </a:solidFill>
              </a:rPr>
              <a:t>async </a:t>
            </a:r>
            <a:r>
              <a:rPr>
                <a:solidFill>
                  <a:srgbClr val="272727"/>
                </a:solidFill>
              </a:rPr>
              <a:t>() =&gt; {</a:t>
            </a:r>
          </a:p>
          <a:p>
            <a:pPr defTabSz="914400">
              <a:defRPr sz="2400">
                <a:solidFill>
                  <a:srgbClr val="00733B"/>
                </a:solidFill>
                <a:latin typeface="Courier"/>
                <a:ea typeface="Courier"/>
                <a:cs typeface="Courier"/>
                <a:sym typeface="Courier"/>
              </a:defRPr>
            </a:pPr>
            <a:r>
              <a:rPr>
                <a:solidFill>
                  <a:srgbClr val="272727"/>
                </a:solidFill>
              </a:rPr>
              <a:t>  </a:t>
            </a:r>
            <a:r>
              <a:rPr i="1">
                <a:solidFill>
                  <a:srgbClr val="272727"/>
                </a:solidFill>
              </a:rPr>
              <a:t>expect</a:t>
            </a:r>
            <a:r>
              <a:rPr>
                <a:solidFill>
                  <a:srgbClr val="272727"/>
                </a:solidFill>
              </a:rPr>
              <a:t>(() =&gt; </a:t>
            </a:r>
            <a:r>
              <a:rPr>
                <a:solidFill>
                  <a:srgbClr val="458383"/>
                </a:solidFill>
              </a:rPr>
              <a:t>town</a:t>
            </a:r>
            <a:r>
              <a:rPr>
                <a:solidFill>
                  <a:srgbClr val="272727"/>
                </a:solidFill>
              </a:rPr>
              <a:t>.</a:t>
            </a:r>
            <a:r>
              <a:rPr>
                <a:solidFill>
                  <a:srgbClr val="7A7A43"/>
                </a:solidFill>
              </a:rPr>
              <a:t>initializeFromMap</a:t>
            </a:r>
            <a:r>
              <a:rPr>
                <a:solidFill>
                  <a:srgbClr val="272727"/>
                </a:solidFill>
              </a:rPr>
              <a:t>(</a:t>
            </a:r>
            <a:r>
              <a:rPr>
                <a:solidFill>
                  <a:srgbClr val="458383"/>
                </a:solidFill>
              </a:rPr>
              <a:t>testingMaps</a:t>
            </a:r>
            <a:r>
              <a:rPr>
                <a:solidFill>
                  <a:srgbClr val="272727"/>
                </a:solidFill>
              </a:rPr>
              <a:t>.</a:t>
            </a:r>
            <a:r>
              <a:rPr>
                <a:solidFill>
                  <a:srgbClr val="66187A"/>
                </a:solidFill>
              </a:rPr>
              <a:t>noObjects</a:t>
            </a:r>
            <a:r>
              <a:rPr>
                <a:solidFill>
                  <a:srgbClr val="272727"/>
                </a:solidFill>
              </a:rPr>
              <a:t>))</a:t>
            </a:r>
          </a:p>
          <a:p>
            <a:pPr lvl="8" indent="1828800" defTabSz="914400">
              <a:defRPr sz="2400">
                <a:solidFill>
                  <a:srgbClr val="00733B"/>
                </a:solidFill>
                <a:latin typeface="Courier"/>
                <a:ea typeface="Courier"/>
                <a:cs typeface="Courier"/>
                <a:sym typeface="Courier"/>
              </a:defRPr>
            </a:pPr>
            <a:r>
              <a:rPr>
                <a:solidFill>
                  <a:srgbClr val="272727"/>
                </a:solidFill>
              </a:rPr>
              <a:t>.</a:t>
            </a:r>
            <a:r>
              <a:rPr>
                <a:solidFill>
                  <a:srgbClr val="7A7A43"/>
                </a:solidFill>
              </a:rPr>
              <a:t>toThrowError</a:t>
            </a:r>
            <a:r>
              <a:rPr>
                <a:solidFill>
                  <a:srgbClr val="272727"/>
                </a:solidFill>
              </a:rPr>
              <a:t>(</a:t>
            </a:r>
            <a:r>
              <a:t>'There is no layer called "objects"'</a:t>
            </a:r>
            <a:r>
              <a:rPr>
                <a:solidFill>
                  <a:srgbClr val="272727"/>
                </a:solidFill>
              </a:rPr>
              <a:t>);</a:t>
            </a:r>
          </a:p>
          <a:p>
            <a:pPr defTabSz="914400">
              <a:defRPr sz="2400">
                <a:solidFill>
                  <a:srgbClr val="272727"/>
                </a:solidFill>
                <a:latin typeface="Courier"/>
                <a:ea typeface="Courier"/>
                <a:cs typeface="Courier"/>
                <a:sym typeface="Courier"/>
              </a:defRPr>
            </a:pPr>
            <a:r>
              <a:t>});</a:t>
            </a:r>
          </a:p>
        </p:txBody>
      </p:sp>
      <p:sp>
        <p:nvSpPr>
          <p:cNvPr id="299" name="Unless the specification states that this is the error message that should be thrown, this test is brittle"/>
          <p:cNvSpPr txBox="1"/>
          <p:nvPr/>
        </p:nvSpPr>
        <p:spPr>
          <a:xfrm>
            <a:off x="2176144" y="12411761"/>
            <a:ext cx="14775199" cy="61555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sz="2200" i="1"/>
            </a:lvl1pPr>
          </a:lstStyle>
          <a:p>
            <a:r>
              <a:rPr sz="2800" dirty="0"/>
              <a:t>Unless the specification states that this is the error message that should be thrown, this test is brittle</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Title 1"/>
          <p:cNvSpPr txBox="1">
            <a:spLocks noGrp="1"/>
          </p:cNvSpPr>
          <p:nvPr>
            <p:ph type="title"/>
          </p:nvPr>
        </p:nvSpPr>
        <p:spPr>
          <a:xfrm>
            <a:off x="1676400" y="36510"/>
            <a:ext cx="21031200" cy="2651126"/>
          </a:xfrm>
          <a:prstGeom prst="rect">
            <a:avLst/>
          </a:prstGeom>
        </p:spPr>
        <p:txBody>
          <a:bodyPr/>
          <a:lstStyle/>
          <a:p>
            <a:r>
              <a:t>Good Tests are Clear</a:t>
            </a:r>
          </a:p>
        </p:txBody>
      </p:sp>
      <p:sp>
        <p:nvSpPr>
          <p:cNvPr id="304" name="Content Placeholder 2"/>
          <p:cNvSpPr txBox="1">
            <a:spLocks noGrp="1"/>
          </p:cNvSpPr>
          <p:nvPr>
            <p:ph type="body" sz="half" idx="1"/>
          </p:nvPr>
        </p:nvSpPr>
        <p:spPr>
          <a:xfrm>
            <a:off x="1676400" y="3000320"/>
            <a:ext cx="12763071" cy="8702676"/>
          </a:xfrm>
          <a:prstGeom prst="rect">
            <a:avLst/>
          </a:prstGeom>
        </p:spPr>
        <p:txBody>
          <a:bodyPr/>
          <a:lstStyle/>
          <a:p>
            <a:r>
              <a:t>Test failures indicate:</a:t>
            </a:r>
          </a:p>
          <a:p>
            <a:pPr marL="914400" lvl="1" indent="-457200"/>
            <a:r>
              <a:t>There is a bug in the system under test, and/or</a:t>
            </a:r>
          </a:p>
          <a:p>
            <a:pPr marL="914400" lvl="1" indent="-457200"/>
            <a:r>
              <a:t>There is a bug in the test</a:t>
            </a:r>
          </a:p>
          <a:p>
            <a:r>
              <a:t>Clear tests help engineers diagnose the actual problem</a:t>
            </a:r>
          </a:p>
        </p:txBody>
      </p:sp>
      <p:sp>
        <p:nvSpPr>
          <p:cNvPr id="30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sp>
        <p:nvSpPr>
          <p:cNvPr id="306" name="“Software Engineering at Google: Lessons Learned from Programming Over Time,” Wright, Winters and Manshreck, 2020 (O’Reilly)"/>
          <p:cNvSpPr txBox="1"/>
          <p:nvPr/>
        </p:nvSpPr>
        <p:spPr>
          <a:xfrm>
            <a:off x="3217519" y="12821742"/>
            <a:ext cx="17948962" cy="51216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24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
        <p:nvSpPr>
          <p:cNvPr id="307" name="Content Placeholder 2"/>
          <p:cNvSpPr txBox="1"/>
          <p:nvPr/>
        </p:nvSpPr>
        <p:spPr>
          <a:xfrm>
            <a:off x="14350154" y="3708171"/>
            <a:ext cx="9576890" cy="6717848"/>
          </a:xfrm>
          <a:prstGeom prst="rect">
            <a:avLst/>
          </a:prstGeom>
          <a:ln>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pPr defTabSz="914400">
              <a:lnSpc>
                <a:spcPct val="72000"/>
              </a:lnSpc>
              <a:spcBef>
                <a:spcPts val="1000"/>
              </a:spcBef>
              <a:buFont typeface="Arial"/>
              <a:defRPr sz="3200">
                <a:latin typeface="Consolas"/>
                <a:ea typeface="Consolas"/>
                <a:cs typeface="Consolas"/>
                <a:sym typeface="Consolas"/>
              </a:defRPr>
            </a:pPr>
            <a:r>
              <a:t>it(‘remove only removes one’, () </a:t>
            </a:r>
            <a:r>
              <a:rPr>
                <a:solidFill>
                  <a:srgbClr val="0000FF"/>
                </a:solidFill>
              </a:rPr>
              <a:t>=&gt;</a:t>
            </a:r>
            <a:r>
              <a:t>{</a:t>
            </a:r>
          </a:p>
          <a:p>
            <a:pPr defTabSz="914400">
              <a:lnSpc>
                <a:spcPct val="72000"/>
              </a:lnSpc>
              <a:spcBef>
                <a:spcPts val="1000"/>
              </a:spcBef>
              <a:buFont typeface="Arial"/>
              <a:defRPr sz="3200">
                <a:latin typeface="Consolas"/>
                <a:ea typeface="Consolas"/>
                <a:cs typeface="Consolas"/>
                <a:sym typeface="Consolas"/>
              </a:defRPr>
            </a:pPr>
            <a:r>
              <a:t>    </a:t>
            </a:r>
            <a:r>
              <a:rPr>
                <a:solidFill>
                  <a:srgbClr val="0000FF"/>
                </a:solidFill>
              </a:rPr>
              <a:t>const</a:t>
            </a:r>
            <a:r>
              <a:t> tree = makeBST();</a:t>
            </a:r>
          </a:p>
          <a:p>
            <a:pPr defTabSz="914400">
              <a:lnSpc>
                <a:spcPct val="72000"/>
              </a:lnSpc>
              <a:spcBef>
                <a:spcPts val="1000"/>
              </a:spcBef>
              <a:buFont typeface="Arial"/>
              <a:defRPr sz="3200">
                <a:latin typeface="Consolas"/>
                <a:ea typeface="Consolas"/>
                <a:cs typeface="Consolas"/>
                <a:sym typeface="Consolas"/>
              </a:defRPr>
            </a:pPr>
            <a:r>
              <a:t>    </a:t>
            </a:r>
            <a:r>
              <a:rPr>
                <a:solidFill>
                  <a:srgbClr val="0000FF"/>
                </a:solidFill>
              </a:rPr>
              <a:t>for</a:t>
            </a:r>
            <a:r>
              <a:t> (</a:t>
            </a:r>
            <a:r>
              <a:rPr>
                <a:solidFill>
                  <a:srgbClr val="0000FF"/>
                </a:solidFill>
              </a:rPr>
              <a:t>let</a:t>
            </a:r>
            <a:r>
              <a:t> i = </a:t>
            </a:r>
            <a:r>
              <a:rPr>
                <a:solidFill>
                  <a:srgbClr val="098658"/>
                </a:solidFill>
              </a:rPr>
              <a:t>0</a:t>
            </a:r>
            <a:r>
              <a:t>; i &lt; </a:t>
            </a:r>
            <a:r>
              <a:rPr>
                <a:solidFill>
                  <a:srgbClr val="098658"/>
                </a:solidFill>
              </a:rPr>
              <a:t>1000</a:t>
            </a:r>
            <a:r>
              <a:t>; ++i) {</a:t>
            </a:r>
          </a:p>
          <a:p>
            <a:pPr defTabSz="914400">
              <a:lnSpc>
                <a:spcPct val="72000"/>
              </a:lnSpc>
              <a:spcBef>
                <a:spcPts val="1000"/>
              </a:spcBef>
              <a:buFont typeface="Arial"/>
              <a:defRPr sz="3200">
                <a:latin typeface="Consolas"/>
                <a:ea typeface="Consolas"/>
                <a:cs typeface="Consolas"/>
                <a:sym typeface="Consolas"/>
              </a:defRPr>
            </a:pPr>
            <a:r>
              <a:t>      tree.add(i);</a:t>
            </a:r>
          </a:p>
          <a:p>
            <a:pPr defTabSz="914400">
              <a:lnSpc>
                <a:spcPct val="72000"/>
              </a:lnSpc>
              <a:spcBef>
                <a:spcPts val="1000"/>
              </a:spcBef>
              <a:buFont typeface="Arial"/>
              <a:defRPr sz="3200">
                <a:latin typeface="Consolas"/>
                <a:ea typeface="Consolas"/>
                <a:cs typeface="Consolas"/>
                <a:sym typeface="Consolas"/>
              </a:defRPr>
            </a:pPr>
            <a:r>
              <a:t>    }</a:t>
            </a:r>
          </a:p>
          <a:p>
            <a:pPr defTabSz="914400">
              <a:lnSpc>
                <a:spcPct val="72000"/>
              </a:lnSpc>
              <a:spcBef>
                <a:spcPts val="1000"/>
              </a:spcBef>
              <a:buFont typeface="Arial"/>
              <a:defRPr sz="3200">
                <a:latin typeface="Consolas"/>
                <a:ea typeface="Consolas"/>
                <a:cs typeface="Consolas"/>
                <a:sym typeface="Consolas"/>
              </a:defRPr>
            </a:pPr>
            <a:r>
              <a:t>    </a:t>
            </a:r>
            <a:r>
              <a:rPr>
                <a:solidFill>
                  <a:srgbClr val="0000FF"/>
                </a:solidFill>
              </a:rPr>
              <a:t>for</a:t>
            </a:r>
            <a:r>
              <a:t> (</a:t>
            </a:r>
            <a:r>
              <a:rPr>
                <a:solidFill>
                  <a:srgbClr val="0000FF"/>
                </a:solidFill>
              </a:rPr>
              <a:t>let</a:t>
            </a:r>
            <a:r>
              <a:t> j = </a:t>
            </a:r>
            <a:r>
              <a:rPr>
                <a:solidFill>
                  <a:srgbClr val="098658"/>
                </a:solidFill>
              </a:rPr>
              <a:t>0</a:t>
            </a:r>
            <a:r>
              <a:t>; j &lt; </a:t>
            </a:r>
            <a:r>
              <a:rPr>
                <a:solidFill>
                  <a:srgbClr val="098658"/>
                </a:solidFill>
              </a:rPr>
              <a:t>1000</a:t>
            </a:r>
            <a:r>
              <a:t>; ++j) {</a:t>
            </a:r>
          </a:p>
          <a:p>
            <a:pPr defTabSz="914400">
              <a:lnSpc>
                <a:spcPct val="72000"/>
              </a:lnSpc>
              <a:spcBef>
                <a:spcPts val="1000"/>
              </a:spcBef>
              <a:buFont typeface="Arial"/>
              <a:defRPr sz="3200">
                <a:latin typeface="Consolas"/>
                <a:ea typeface="Consolas"/>
                <a:cs typeface="Consolas"/>
                <a:sym typeface="Consolas"/>
              </a:defRPr>
            </a:pPr>
            <a:r>
              <a:t>      </a:t>
            </a:r>
            <a:r>
              <a:rPr>
                <a:solidFill>
                  <a:srgbClr val="0000FF"/>
                </a:solidFill>
              </a:rPr>
              <a:t>for</a:t>
            </a:r>
            <a:r>
              <a:t> (</a:t>
            </a:r>
            <a:r>
              <a:rPr>
                <a:solidFill>
                  <a:srgbClr val="0000FF"/>
                </a:solidFill>
              </a:rPr>
              <a:t>let</a:t>
            </a:r>
            <a:r>
              <a:t> i = </a:t>
            </a:r>
            <a:r>
              <a:rPr>
                <a:solidFill>
                  <a:srgbClr val="098658"/>
                </a:solidFill>
              </a:rPr>
              <a:t>0</a:t>
            </a:r>
            <a:r>
              <a:t>; i &lt; </a:t>
            </a:r>
            <a:r>
              <a:rPr>
                <a:solidFill>
                  <a:srgbClr val="098658"/>
                </a:solidFill>
              </a:rPr>
              <a:t>1000</a:t>
            </a:r>
            <a:r>
              <a:t>; ++i) {</a:t>
            </a:r>
          </a:p>
          <a:p>
            <a:pPr defTabSz="914400">
              <a:lnSpc>
                <a:spcPct val="72000"/>
              </a:lnSpc>
              <a:spcBef>
                <a:spcPts val="1000"/>
              </a:spcBef>
              <a:buFont typeface="Arial"/>
              <a:defRPr sz="3200">
                <a:latin typeface="Consolas"/>
                <a:ea typeface="Consolas"/>
                <a:cs typeface="Consolas"/>
                <a:sym typeface="Consolas"/>
              </a:defRPr>
            </a:pPr>
            <a:r>
              <a:t>        </a:t>
            </a:r>
            <a:r>
              <a:rPr>
                <a:solidFill>
                  <a:srgbClr val="0000FF"/>
                </a:solidFill>
              </a:rPr>
              <a:t>if</a:t>
            </a:r>
            <a:r>
              <a:t> (i != j) tree.remove(i);</a:t>
            </a:r>
          </a:p>
          <a:p>
            <a:pPr defTabSz="914400">
              <a:lnSpc>
                <a:spcPct val="72000"/>
              </a:lnSpc>
              <a:spcBef>
                <a:spcPts val="1000"/>
              </a:spcBef>
              <a:buFont typeface="Arial"/>
              <a:defRPr sz="3200">
                <a:latin typeface="Consolas"/>
                <a:ea typeface="Consolas"/>
                <a:cs typeface="Consolas"/>
                <a:sym typeface="Consolas"/>
              </a:defRPr>
            </a:pPr>
            <a:r>
              <a:t>      }</a:t>
            </a:r>
          </a:p>
          <a:p>
            <a:pPr defTabSz="914400">
              <a:lnSpc>
                <a:spcPct val="72000"/>
              </a:lnSpc>
              <a:spcBef>
                <a:spcPts val="1000"/>
              </a:spcBef>
              <a:buFont typeface="Arial"/>
              <a:defRPr sz="3200">
                <a:latin typeface="Consolas"/>
                <a:ea typeface="Consolas"/>
                <a:cs typeface="Consolas"/>
                <a:sym typeface="Consolas"/>
              </a:defRPr>
            </a:pPr>
            <a:r>
              <a:t>      expect(tree.contains(j)).</a:t>
            </a:r>
          </a:p>
          <a:p>
            <a:pPr defTabSz="914400">
              <a:lnSpc>
                <a:spcPct val="72000"/>
              </a:lnSpc>
              <a:spcBef>
                <a:spcPts val="1000"/>
              </a:spcBef>
              <a:buFont typeface="Arial"/>
              <a:defRPr sz="3200">
                <a:latin typeface="Consolas"/>
                <a:ea typeface="Consolas"/>
                <a:cs typeface="Consolas"/>
                <a:sym typeface="Consolas"/>
              </a:defRPr>
            </a:pPr>
            <a:r>
              <a:t>        toBe(</a:t>
            </a:r>
            <a:r>
              <a:rPr>
                <a:solidFill>
                  <a:srgbClr val="0000FF"/>
                </a:solidFill>
              </a:rPr>
              <a:t>true</a:t>
            </a:r>
            <a:r>
              <a:t>);</a:t>
            </a:r>
          </a:p>
          <a:p>
            <a:pPr defTabSz="914400">
              <a:lnSpc>
                <a:spcPct val="72000"/>
              </a:lnSpc>
              <a:spcBef>
                <a:spcPts val="1000"/>
              </a:spcBef>
              <a:buFont typeface="Arial"/>
              <a:defRPr sz="3200">
                <a:latin typeface="Consolas"/>
                <a:ea typeface="Consolas"/>
                <a:cs typeface="Consolas"/>
                <a:sym typeface="Consolas"/>
              </a:defRPr>
            </a:pPr>
            <a:r>
              <a:t>    }</a:t>
            </a:r>
          </a:p>
          <a:p>
            <a:pPr defTabSz="914400">
              <a:lnSpc>
                <a:spcPct val="72000"/>
              </a:lnSpc>
              <a:spcBef>
                <a:spcPts val="1000"/>
              </a:spcBef>
              <a:buFont typeface="Arial"/>
              <a:defRPr sz="3200">
                <a:latin typeface="Consolas"/>
                <a:ea typeface="Consolas"/>
                <a:cs typeface="Consolas"/>
                <a:sym typeface="Consolas"/>
              </a:defRPr>
            </a:pPr>
            <a:r>
              <a:t>  }</a:t>
            </a:r>
          </a:p>
        </p:txBody>
      </p:sp>
      <p:sp>
        <p:nvSpPr>
          <p:cNvPr id="308" name="This test is not clear: if it fails, why?"/>
          <p:cNvSpPr txBox="1"/>
          <p:nvPr/>
        </p:nvSpPr>
        <p:spPr>
          <a:xfrm>
            <a:off x="16706583" y="10518319"/>
            <a:ext cx="5333511" cy="61555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sz="2200" i="1"/>
            </a:lvl1pPr>
          </a:lstStyle>
          <a:p>
            <a:r>
              <a:rPr sz="2800" dirty="0"/>
              <a:t>This test is not clear: if it fails, why?</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Title 1"/>
          <p:cNvSpPr txBox="1">
            <a:spLocks noGrp="1"/>
          </p:cNvSpPr>
          <p:nvPr>
            <p:ph type="title"/>
          </p:nvPr>
        </p:nvSpPr>
        <p:spPr>
          <a:xfrm>
            <a:off x="1676400" y="36510"/>
            <a:ext cx="21031200" cy="2651126"/>
          </a:xfrm>
          <a:prstGeom prst="rect">
            <a:avLst/>
          </a:prstGeom>
        </p:spPr>
        <p:txBody>
          <a:bodyPr/>
          <a:lstStyle/>
          <a:p>
            <a:r>
              <a:t>Good Tests Invoke Public APIs Only</a:t>
            </a:r>
          </a:p>
        </p:txBody>
      </p:sp>
      <p:sp>
        <p:nvSpPr>
          <p:cNvPr id="313" name="Content Placeholder 2"/>
          <p:cNvSpPr txBox="1">
            <a:spLocks noGrp="1"/>
          </p:cNvSpPr>
          <p:nvPr>
            <p:ph type="body" idx="1"/>
          </p:nvPr>
        </p:nvSpPr>
        <p:spPr>
          <a:xfrm>
            <a:off x="1676400" y="3000320"/>
            <a:ext cx="17948962" cy="8702676"/>
          </a:xfrm>
          <a:prstGeom prst="rect">
            <a:avLst/>
          </a:prstGeom>
        </p:spPr>
        <p:txBody>
          <a:bodyPr/>
          <a:lstStyle/>
          <a:p>
            <a:r>
              <a:t>Tests should only invoke public methods of SUT (system under test)</a:t>
            </a:r>
          </a:p>
          <a:p>
            <a:r>
              <a:t>Interact with SUT as a client of the SUT would:</a:t>
            </a:r>
          </a:p>
          <a:p>
            <a:pPr marL="914400" lvl="1" indent="-457200"/>
            <a:r>
              <a:t>Public methods within classes</a:t>
            </a:r>
          </a:p>
          <a:p>
            <a:pPr marL="914400" lvl="1" indent="-457200"/>
            <a:r>
              <a:t>Exported members of modules</a:t>
            </a:r>
          </a:p>
        </p:txBody>
      </p:sp>
      <p:sp>
        <p:nvSpPr>
          <p:cNvPr id="314"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sp>
        <p:nvSpPr>
          <p:cNvPr id="315" name="“Software Engineering at Google: Lessons Learned from Programming Over Time,” Wright, Winters and Manshreck, 2020 (O’Reilly)"/>
          <p:cNvSpPr txBox="1"/>
          <p:nvPr/>
        </p:nvSpPr>
        <p:spPr>
          <a:xfrm>
            <a:off x="3217519" y="12821742"/>
            <a:ext cx="17948962" cy="51216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24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
        <p:nvSpPr>
          <p:cNvPr id="316" name="public initializeFromMap(map: ITiledMap) {…"/>
          <p:cNvSpPr txBox="1"/>
          <p:nvPr/>
        </p:nvSpPr>
        <p:spPr>
          <a:xfrm>
            <a:off x="13981754" y="8153118"/>
            <a:ext cx="7887316" cy="3138806"/>
          </a:xfrm>
          <a:prstGeom prst="rect">
            <a:avLst/>
          </a:prstGeom>
          <a:ln>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defTabSz="914400">
              <a:defRPr sz="2400">
                <a:solidFill>
                  <a:srgbClr val="7A7A43"/>
                </a:solidFill>
                <a:latin typeface="Courier"/>
                <a:ea typeface="Courier"/>
                <a:cs typeface="Courier"/>
                <a:sym typeface="Courier"/>
              </a:defRPr>
            </a:pPr>
            <a:r>
              <a:rPr>
                <a:solidFill>
                  <a:srgbClr val="011480"/>
                </a:solidFill>
              </a:rPr>
              <a:t>public </a:t>
            </a:r>
            <a:r>
              <a:t>initializeFromMap</a:t>
            </a:r>
            <a:r>
              <a:rPr>
                <a:solidFill>
                  <a:srgbClr val="272727"/>
                </a:solidFill>
              </a:rPr>
              <a:t>(map: </a:t>
            </a:r>
            <a:r>
              <a:rPr>
                <a:solidFill>
                  <a:srgbClr val="000000"/>
                </a:solidFill>
              </a:rPr>
              <a:t>ITiledMap</a:t>
            </a:r>
            <a:r>
              <a:rPr>
                <a:solidFill>
                  <a:srgbClr val="272727"/>
                </a:solidFill>
              </a:rPr>
              <a:t>) {</a:t>
            </a:r>
          </a:p>
          <a:p>
            <a:pPr defTabSz="914400">
              <a:defRPr sz="2400">
                <a:solidFill>
                  <a:srgbClr val="272727"/>
                </a:solidFill>
                <a:latin typeface="Courier"/>
                <a:ea typeface="Courier"/>
                <a:cs typeface="Courier"/>
                <a:sym typeface="Courier"/>
              </a:defRPr>
            </a:pPr>
            <a:r>
              <a:t>   ...</a:t>
            </a:r>
          </a:p>
          <a:p>
            <a:pPr defTabSz="914400">
              <a:defRPr sz="2400">
                <a:solidFill>
                  <a:srgbClr val="7A7A43"/>
                </a:solidFill>
                <a:latin typeface="Courier"/>
                <a:ea typeface="Courier"/>
                <a:cs typeface="Courier"/>
                <a:sym typeface="Courier"/>
              </a:defRPr>
            </a:pPr>
            <a:r>
              <a:rPr>
                <a:solidFill>
                  <a:srgbClr val="272727"/>
                </a:solidFill>
              </a:rPr>
              <a:t>  </a:t>
            </a:r>
            <a:r>
              <a:rPr>
                <a:solidFill>
                  <a:srgbClr val="011480"/>
                </a:solidFill>
              </a:rPr>
              <a:t>this</a:t>
            </a:r>
            <a:r>
              <a:rPr>
                <a:solidFill>
                  <a:srgbClr val="272727"/>
                </a:solidFill>
              </a:rPr>
              <a:t>.</a:t>
            </a:r>
            <a:r>
              <a:t>_validateInteractables</a:t>
            </a:r>
            <a:r>
              <a:rPr>
                <a:solidFill>
                  <a:srgbClr val="272727"/>
                </a:solidFill>
              </a:rPr>
              <a:t>();</a:t>
            </a:r>
          </a:p>
          <a:p>
            <a:pPr defTabSz="914400">
              <a:defRPr sz="2400">
                <a:solidFill>
                  <a:srgbClr val="272727"/>
                </a:solidFill>
                <a:latin typeface="Courier"/>
                <a:ea typeface="Courier"/>
                <a:cs typeface="Courier"/>
                <a:sym typeface="Courier"/>
              </a:defRPr>
            </a:pPr>
            <a:r>
              <a:t>}</a:t>
            </a:r>
          </a:p>
          <a:p>
            <a:pPr defTabSz="914400">
              <a:defRPr sz="2400">
                <a:solidFill>
                  <a:srgbClr val="272727"/>
                </a:solidFill>
                <a:latin typeface="Courier"/>
                <a:ea typeface="Courier"/>
                <a:cs typeface="Courier"/>
                <a:sym typeface="Courier"/>
              </a:defRPr>
            </a:pPr>
            <a:endParaRPr/>
          </a:p>
          <a:p>
            <a:pPr defTabSz="914400">
              <a:defRPr sz="2400">
                <a:solidFill>
                  <a:srgbClr val="7A7A43"/>
                </a:solidFill>
                <a:latin typeface="Courier"/>
                <a:ea typeface="Courier"/>
                <a:cs typeface="Courier"/>
                <a:sym typeface="Courier"/>
              </a:defRPr>
            </a:pPr>
            <a:r>
              <a:rPr>
                <a:solidFill>
                  <a:srgbClr val="011480"/>
                </a:solidFill>
              </a:rPr>
              <a:t>private </a:t>
            </a:r>
            <a:r>
              <a:t>_validateInteractables</a:t>
            </a:r>
            <a:r>
              <a:rPr>
                <a:solidFill>
                  <a:srgbClr val="272727"/>
                </a:solidFill>
              </a:rPr>
              <a:t>() {</a:t>
            </a:r>
          </a:p>
          <a:p>
            <a:pPr defTabSz="914400">
              <a:defRPr sz="2400">
                <a:solidFill>
                  <a:srgbClr val="272727"/>
                </a:solidFill>
                <a:latin typeface="Courier"/>
                <a:ea typeface="Courier"/>
                <a:cs typeface="Courier"/>
                <a:sym typeface="Courier"/>
              </a:defRPr>
            </a:pPr>
            <a:r>
              <a:t>  // Test Me!</a:t>
            </a:r>
          </a:p>
          <a:p>
            <a:pPr defTabSz="914400">
              <a:defRPr sz="2400">
                <a:solidFill>
                  <a:srgbClr val="272727"/>
                </a:solidFill>
                <a:latin typeface="Courier"/>
                <a:ea typeface="Courier"/>
                <a:cs typeface="Courier"/>
                <a:sym typeface="Courier"/>
              </a:defRPr>
            </a:pPr>
            <a:r>
              <a:t>}</a:t>
            </a:r>
          </a:p>
        </p:txBody>
      </p:sp>
      <p:sp>
        <p:nvSpPr>
          <p:cNvPr id="317" name="It might be tempting to make _validateInteractables public and test it directly: but it’s not how clients would call it!"/>
          <p:cNvSpPr txBox="1"/>
          <p:nvPr/>
        </p:nvSpPr>
        <p:spPr>
          <a:xfrm>
            <a:off x="13464861" y="11319233"/>
            <a:ext cx="9732023" cy="104643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tIns="91439" bIns="91439">
            <a:spAutoFit/>
          </a:bodyPr>
          <a:lstStyle/>
          <a:p>
            <a:pPr>
              <a:defRPr sz="2200" i="1"/>
            </a:pPr>
            <a:r>
              <a:rPr sz="2800" dirty="0"/>
              <a:t>It might be tempting to make _</a:t>
            </a:r>
            <a:r>
              <a:rPr sz="2800" dirty="0" err="1"/>
              <a:t>validateInteractables</a:t>
            </a:r>
            <a:r>
              <a:rPr sz="2800" dirty="0"/>
              <a:t> public and test it directly:</a:t>
            </a:r>
            <a:r>
              <a:rPr lang="en-US" sz="2800" dirty="0"/>
              <a:t> </a:t>
            </a:r>
            <a:r>
              <a:rPr sz="2800" dirty="0"/>
              <a:t>but it’s not how clients would call it!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t>What makes a Test Suite good?</a:t>
            </a:r>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dirty="0"/>
              <a:t>Depends on the goal of the test suite.</a:t>
            </a:r>
          </a:p>
          <a:p>
            <a:pPr marL="429768" indent="-429768" defTabSz="1719072">
              <a:spcBef>
                <a:spcPts val="1800"/>
              </a:spcBef>
              <a:defRPr sz="5264"/>
            </a:pPr>
            <a:r>
              <a:rPr dirty="0"/>
              <a:t>Test Driven Development</a:t>
            </a:r>
          </a:p>
          <a:p>
            <a:pPr marL="859536" lvl="1" indent="-429768" defTabSz="1719072">
              <a:spcBef>
                <a:spcPts val="900"/>
              </a:spcBef>
              <a:defRPr sz="4512"/>
            </a:pPr>
            <a:r>
              <a:rPr dirty="0"/>
              <a:t>Does the SUT satisfy its specification? (“</a:t>
            </a:r>
            <a:r>
              <a:rPr b="1" dirty="0"/>
              <a:t>functional testing</a:t>
            </a:r>
            <a:r>
              <a:rPr dirty="0"/>
              <a:t>”)</a:t>
            </a:r>
          </a:p>
          <a:p>
            <a:pPr marL="859536" lvl="1" indent="-429768" defTabSz="1719072">
              <a:spcBef>
                <a:spcPts val="900"/>
              </a:spcBef>
              <a:defRPr sz="4512"/>
            </a:pPr>
            <a:r>
              <a:rPr dirty="0"/>
              <a:t>“Good” test suite exercises and validates the </a:t>
            </a:r>
            <a:r>
              <a:rPr i="1" dirty="0"/>
              <a:t>entire</a:t>
            </a:r>
            <a:r>
              <a:rPr dirty="0"/>
              <a:t> specification</a:t>
            </a:r>
          </a:p>
          <a:p>
            <a:pPr marL="429768" indent="-429768" defTabSz="1719072">
              <a:spcBef>
                <a:spcPts val="1800"/>
              </a:spcBef>
              <a:defRPr sz="5264"/>
            </a:pPr>
            <a:r>
              <a:rPr dirty="0"/>
              <a:t>Regression Test</a:t>
            </a:r>
          </a:p>
          <a:p>
            <a:pPr marL="859536" lvl="1" indent="-429768" defTabSz="1719072">
              <a:spcBef>
                <a:spcPts val="900"/>
              </a:spcBef>
              <a:defRPr sz="4512"/>
            </a:pPr>
            <a:r>
              <a:rPr dirty="0"/>
              <a:t>Did something change since some previous version? </a:t>
            </a:r>
          </a:p>
          <a:p>
            <a:pPr marL="859536" lvl="1" indent="-429768" defTabSz="1719072">
              <a:spcBef>
                <a:spcPts val="900"/>
              </a:spcBef>
              <a:defRPr sz="4512"/>
            </a:pPr>
            <a:r>
              <a:rPr dirty="0"/>
              <a:t>Prevent bugs from (re-)entering during maintenance.</a:t>
            </a:r>
          </a:p>
          <a:p>
            <a:pPr marL="859536" lvl="1" indent="-429768" defTabSz="1719072">
              <a:spcBef>
                <a:spcPts val="900"/>
              </a:spcBef>
              <a:defRPr sz="4512"/>
            </a:pPr>
            <a:r>
              <a:rPr dirty="0"/>
              <a:t>“Good” test suite detects bugs that we introduce in code (</a:t>
            </a:r>
            <a:r>
              <a:rPr b="1" dirty="0"/>
              <a:t>“structural testing”</a:t>
            </a:r>
            <a:r>
              <a:rPr dirty="0"/>
              <a:t>)</a:t>
            </a:r>
          </a:p>
          <a:p>
            <a:pPr marL="429768" indent="-429768" defTabSz="1719072">
              <a:spcBef>
                <a:spcPts val="1800"/>
              </a:spcBef>
              <a:defRPr sz="5264"/>
            </a:pPr>
            <a:r>
              <a:rPr dirty="0"/>
              <a:t>Acceptance Test</a:t>
            </a:r>
          </a:p>
          <a:p>
            <a:pPr marL="859536" lvl="1" indent="-429768" defTabSz="1719072">
              <a:spcBef>
                <a:spcPts val="900"/>
              </a:spcBef>
              <a:defRPr sz="4512"/>
            </a:pPr>
            <a:r>
              <a:rPr dirty="0"/>
              <a:t>Does the SUT satisfy the customer (“</a:t>
            </a:r>
            <a:r>
              <a:rPr b="1" dirty="0"/>
              <a:t>requirement testing”</a:t>
            </a:r>
            <a:r>
              <a:rPr dirty="0"/>
              <a:t>)</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sson 1.1 Course Introduction" id="{C283707D-DC93-9443-9226-AE6B5890B892}" vid="{BF9F8F4F-B10F-F342-ACD0-42210C23038E}"/>
    </a:ext>
  </a:ext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TotalTime>
  <Words>4989</Words>
  <Application>Microsoft Macintosh PowerPoint</Application>
  <PresentationFormat>Custom</PresentationFormat>
  <Paragraphs>535</Paragraphs>
  <Slides>39</Slides>
  <Notes>34</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39</vt:i4>
      </vt:variant>
    </vt:vector>
  </HeadingPairs>
  <TitlesOfParts>
    <vt:vector size="56" baseType="lpstr">
      <vt:lpstr>Andale Mono</vt:lpstr>
      <vt:lpstr>Arial</vt:lpstr>
      <vt:lpstr>Avenir Next Medium</vt:lpstr>
      <vt:lpstr>Calibri</vt:lpstr>
      <vt:lpstr>Calibri Light</vt:lpstr>
      <vt:lpstr>Consolas</vt:lpstr>
      <vt:lpstr>Courier</vt:lpstr>
      <vt:lpstr>Gill Sans</vt:lpstr>
      <vt:lpstr>Helvetica</vt:lpstr>
      <vt:lpstr>Helvetica Neue</vt:lpstr>
      <vt:lpstr>Helvetica Neue Light</vt:lpstr>
      <vt:lpstr>Helvetica Neue Medium</vt:lpstr>
      <vt:lpstr>Ink Free</vt:lpstr>
      <vt:lpstr>Lucida Grande</vt:lpstr>
      <vt:lpstr>Verdana</vt:lpstr>
      <vt:lpstr>Office Theme</vt:lpstr>
      <vt:lpstr>1_Office Theme</vt:lpstr>
      <vt:lpstr>CS 4530: Fundamentals of Software Engineering  Module 11: What makes a good test suite?</vt:lpstr>
      <vt:lpstr>Learning Objectives for this Lesson</vt:lpstr>
      <vt:lpstr>What makes for a good test (suite)?</vt:lpstr>
      <vt:lpstr>Good Tests are Hermetic</vt:lpstr>
      <vt:lpstr>Good Tests Aren’t Flaky</vt:lpstr>
      <vt:lpstr>Good Tests Aren’t Brittle</vt:lpstr>
      <vt:lpstr>Good Tests are Clear</vt:lpstr>
      <vt:lpstr>Good Tests Invoke Public APIs Only</vt:lpstr>
      <vt:lpstr>What makes a Test Suite good?</vt:lpstr>
      <vt:lpstr>Does the SUT satisfy its specification?</vt:lpstr>
      <vt:lpstr>Building Test Suites From Specifications (TDD)</vt:lpstr>
      <vt:lpstr>Building Test Suites From Specifications: Zip Code Lookup</vt:lpstr>
      <vt:lpstr>Building Test Suites From Specifications: Zip Code Lookup</vt:lpstr>
      <vt:lpstr>Building Test Suites From Specifications: Zip Code Lookup</vt:lpstr>
      <vt:lpstr>Make sure the regions have the right boundaries.</vt:lpstr>
      <vt:lpstr>Building Tests from Specifications (TDD)</vt:lpstr>
      <vt:lpstr>Building Test Suites for Code (“Whitebox” Testing)</vt:lpstr>
      <vt:lpstr>Do our tests execute all of the code?</vt:lpstr>
      <vt:lpstr>Statement Coverage</vt:lpstr>
      <vt:lpstr>PowerPoint Presentation</vt:lpstr>
      <vt:lpstr>PowerPoint Presentation</vt:lpstr>
      <vt:lpstr>PowerPoint Presentation</vt:lpstr>
      <vt:lpstr>PowerPoint Presentation</vt:lpstr>
      <vt:lpstr>Branch Coverage</vt:lpstr>
      <vt:lpstr>Branch Coverage Measures</vt:lpstr>
      <vt:lpstr>Every Branch Executed != Every Behavior Executed</vt:lpstr>
      <vt:lpstr>Path Coverage is Exhaustive</vt:lpstr>
      <vt:lpstr>100% Coverage may be Impossible</vt:lpstr>
      <vt:lpstr>Pareto’s Law</vt:lpstr>
      <vt:lpstr>Good Tests have Strong Oracles</vt:lpstr>
      <vt:lpstr>How to evaluate the strength of test oracles?</vt:lpstr>
      <vt:lpstr>Mutation Analysis Tests the Tests</vt:lpstr>
      <vt:lpstr>Mutation Analysis Tests the Tests</vt:lpstr>
      <vt:lpstr>Mutation Report Shows Undetected Mutants</vt:lpstr>
      <vt:lpstr>Use Mutation Analysis While Writing Tests</vt:lpstr>
      <vt:lpstr>Undetected Mutants May Not Be Bugs</vt:lpstr>
      <vt:lpstr>Mutants are a Valid Substitute for Real Faults</vt:lpstr>
      <vt:lpstr>Activity: strengthening a test suite</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11: What makes a good test suite?</dc:title>
  <cp:lastModifiedBy>Bell, Jonathan</cp:lastModifiedBy>
  <cp:revision>3</cp:revision>
  <dcterms:modified xsi:type="dcterms:W3CDTF">2022-10-12T02:12:07Z</dcterms:modified>
</cp:coreProperties>
</file>